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3"/>
  </p:notesMasterIdLst>
  <p:sldIdLst>
    <p:sldId id="2059" r:id="rId5"/>
    <p:sldId id="1512" r:id="rId6"/>
    <p:sldId id="1935" r:id="rId7"/>
    <p:sldId id="1854" r:id="rId8"/>
    <p:sldId id="1857" r:id="rId9"/>
    <p:sldId id="1859" r:id="rId10"/>
    <p:sldId id="1936" r:id="rId11"/>
    <p:sldId id="1860" r:id="rId12"/>
    <p:sldId id="1864" r:id="rId13"/>
    <p:sldId id="1865" r:id="rId14"/>
    <p:sldId id="1867" r:id="rId15"/>
    <p:sldId id="1870" r:id="rId16"/>
    <p:sldId id="1873" r:id="rId17"/>
    <p:sldId id="1877" r:id="rId18"/>
    <p:sldId id="1881" r:id="rId19"/>
    <p:sldId id="1884" r:id="rId20"/>
    <p:sldId id="1887" r:id="rId21"/>
    <p:sldId id="1889" r:id="rId22"/>
    <p:sldId id="1894" r:id="rId23"/>
    <p:sldId id="1898" r:id="rId24"/>
    <p:sldId id="1902" r:id="rId25"/>
    <p:sldId id="1906" r:id="rId26"/>
    <p:sldId id="1907" r:id="rId27"/>
    <p:sldId id="1910" r:id="rId28"/>
    <p:sldId id="1911" r:id="rId29"/>
    <p:sldId id="1912" r:id="rId30"/>
    <p:sldId id="1913" r:id="rId31"/>
    <p:sldId id="1922" r:id="rId32"/>
    <p:sldId id="1923" r:id="rId33"/>
    <p:sldId id="1930" r:id="rId34"/>
    <p:sldId id="1931" r:id="rId35"/>
    <p:sldId id="1677" r:id="rId36"/>
    <p:sldId id="1678" r:id="rId37"/>
    <p:sldId id="1679" r:id="rId38"/>
    <p:sldId id="1680" r:id="rId39"/>
    <p:sldId id="1681" r:id="rId40"/>
    <p:sldId id="1682" r:id="rId41"/>
    <p:sldId id="1683" r:id="rId42"/>
    <p:sldId id="1684" r:id="rId43"/>
    <p:sldId id="1685" r:id="rId44"/>
    <p:sldId id="1686" r:id="rId45"/>
    <p:sldId id="1687" r:id="rId46"/>
    <p:sldId id="1688" r:id="rId47"/>
    <p:sldId id="1689" r:id="rId48"/>
    <p:sldId id="1690" r:id="rId49"/>
    <p:sldId id="1691" r:id="rId50"/>
    <p:sldId id="1692" r:id="rId51"/>
    <p:sldId id="1693" r:id="rId52"/>
    <p:sldId id="1694" r:id="rId53"/>
    <p:sldId id="1695" r:id="rId54"/>
    <p:sldId id="1696" r:id="rId55"/>
    <p:sldId id="1697" r:id="rId56"/>
    <p:sldId id="1698" r:id="rId57"/>
    <p:sldId id="1699" r:id="rId58"/>
    <p:sldId id="1700" r:id="rId59"/>
    <p:sldId id="1701" r:id="rId60"/>
    <p:sldId id="1702" r:id="rId61"/>
    <p:sldId id="1703" r:id="rId62"/>
    <p:sldId id="1704" r:id="rId63"/>
    <p:sldId id="1705" r:id="rId64"/>
    <p:sldId id="1706" r:id="rId65"/>
    <p:sldId id="1707" r:id="rId66"/>
    <p:sldId id="1708" r:id="rId67"/>
    <p:sldId id="1709" r:id="rId68"/>
    <p:sldId id="1710" r:id="rId69"/>
    <p:sldId id="1756" r:id="rId70"/>
    <p:sldId id="1759" r:id="rId71"/>
    <p:sldId id="1760" r:id="rId72"/>
    <p:sldId id="1764" r:id="rId73"/>
    <p:sldId id="1761" r:id="rId74"/>
    <p:sldId id="1762" r:id="rId75"/>
    <p:sldId id="1763" r:id="rId76"/>
    <p:sldId id="1766" r:id="rId77"/>
    <p:sldId id="1765" r:id="rId78"/>
    <p:sldId id="1767" r:id="rId79"/>
    <p:sldId id="1768" r:id="rId80"/>
    <p:sldId id="1770" r:id="rId81"/>
    <p:sldId id="1771" r:id="rId82"/>
    <p:sldId id="1769" r:id="rId83"/>
    <p:sldId id="1772" r:id="rId84"/>
    <p:sldId id="1773" r:id="rId85"/>
    <p:sldId id="1774" r:id="rId86"/>
    <p:sldId id="1775" r:id="rId87"/>
    <p:sldId id="1776" r:id="rId88"/>
    <p:sldId id="1777" r:id="rId89"/>
    <p:sldId id="1778" r:id="rId90"/>
    <p:sldId id="1780" r:id="rId91"/>
    <p:sldId id="1779" r:id="rId92"/>
    <p:sldId id="1781" r:id="rId93"/>
    <p:sldId id="1782" r:id="rId94"/>
    <p:sldId id="1783" r:id="rId95"/>
    <p:sldId id="1784" r:id="rId96"/>
    <p:sldId id="1785" r:id="rId97"/>
    <p:sldId id="1786" r:id="rId98"/>
    <p:sldId id="1787" r:id="rId99"/>
    <p:sldId id="1788" r:id="rId100"/>
    <p:sldId id="1789" r:id="rId101"/>
    <p:sldId id="1790" r:id="rId102"/>
    <p:sldId id="1791" r:id="rId103"/>
    <p:sldId id="1792" r:id="rId104"/>
    <p:sldId id="1794" r:id="rId105"/>
    <p:sldId id="1793" r:id="rId106"/>
    <p:sldId id="1795" r:id="rId107"/>
    <p:sldId id="1796" r:id="rId108"/>
    <p:sldId id="1797" r:id="rId109"/>
    <p:sldId id="1798" r:id="rId110"/>
    <p:sldId id="1800" r:id="rId111"/>
    <p:sldId id="1799" r:id="rId112"/>
    <p:sldId id="1801" r:id="rId113"/>
    <p:sldId id="1802" r:id="rId114"/>
    <p:sldId id="1803" r:id="rId115"/>
    <p:sldId id="1804" r:id="rId116"/>
    <p:sldId id="1805" r:id="rId117"/>
    <p:sldId id="1806" r:id="rId118"/>
    <p:sldId id="1807" r:id="rId119"/>
    <p:sldId id="1815" r:id="rId120"/>
    <p:sldId id="1808" r:id="rId121"/>
    <p:sldId id="1809" r:id="rId122"/>
    <p:sldId id="1810" r:id="rId123"/>
    <p:sldId id="1811" r:id="rId124"/>
    <p:sldId id="1812" r:id="rId125"/>
    <p:sldId id="1813" r:id="rId126"/>
    <p:sldId id="1814" r:id="rId127"/>
    <p:sldId id="1816" r:id="rId128"/>
    <p:sldId id="1817" r:id="rId129"/>
    <p:sldId id="1818" r:id="rId130"/>
    <p:sldId id="1819" r:id="rId131"/>
    <p:sldId id="1833" r:id="rId132"/>
    <p:sldId id="1834" r:id="rId133"/>
    <p:sldId id="1835" r:id="rId134"/>
    <p:sldId id="1821" r:id="rId135"/>
    <p:sldId id="1820" r:id="rId136"/>
    <p:sldId id="1822" r:id="rId137"/>
    <p:sldId id="1823" r:id="rId138"/>
    <p:sldId id="1824" r:id="rId139"/>
    <p:sldId id="1825" r:id="rId140"/>
    <p:sldId id="1827" r:id="rId141"/>
    <p:sldId id="1828" r:id="rId142"/>
    <p:sldId id="1829" r:id="rId143"/>
    <p:sldId id="1830" r:id="rId144"/>
    <p:sldId id="1831" r:id="rId145"/>
    <p:sldId id="1832" r:id="rId146"/>
    <p:sldId id="1826" r:id="rId147"/>
    <p:sldId id="1836" r:id="rId148"/>
    <p:sldId id="1839" r:id="rId149"/>
    <p:sldId id="1838" r:id="rId150"/>
    <p:sldId id="1840" r:id="rId151"/>
    <p:sldId id="1842" r:id="rId152"/>
    <p:sldId id="1841" r:id="rId153"/>
    <p:sldId id="1843" r:id="rId154"/>
    <p:sldId id="1844" r:id="rId155"/>
    <p:sldId id="1845" r:id="rId156"/>
    <p:sldId id="1850" r:id="rId157"/>
    <p:sldId id="1848" r:id="rId158"/>
    <p:sldId id="1849" r:id="rId159"/>
    <p:sldId id="1846" r:id="rId160"/>
    <p:sldId id="1937" r:id="rId161"/>
    <p:sldId id="604" r:id="rId16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84"/>
    <a:srgbClr val="FF783F"/>
    <a:srgbClr val="99FF66"/>
    <a:srgbClr val="660066"/>
    <a:srgbClr val="1A40C0"/>
    <a:srgbClr val="246B1B"/>
    <a:srgbClr val="C0A523"/>
    <a:srgbClr val="224C8A"/>
    <a:srgbClr val="E4CF3D"/>
    <a:srgbClr val="9CD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8" autoAdjust="0"/>
    <p:restoredTop sz="94663"/>
  </p:normalViewPr>
  <p:slideViewPr>
    <p:cSldViewPr snapToGrid="0" snapToObjects="1">
      <p:cViewPr varScale="1">
        <p:scale>
          <a:sx n="97" d="100"/>
          <a:sy n="97" d="100"/>
        </p:scale>
        <p:origin x="688" y="21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presProps" Target="presProps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11/7/24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51813-6207-294F-B120-59808870B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658020-7F67-D546-8AEC-8C41CB7DFC2D}" type="datetime1">
              <a:rPr lang="en-US" smtClean="0"/>
              <a:t>11/7/24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6D1B4-E051-1644-8D51-8AC287F184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DevOps Engineer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E16B181-3540-F948-944E-9D093C5CE0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Nho Luong</a:t>
            </a:r>
          </a:p>
        </p:txBody>
      </p:sp>
    </p:spTree>
    <p:extLst>
      <p:ext uri="{BB962C8B-B14F-4D97-AF65-F5344CB8AC3E}">
        <p14:creationId xmlns:p14="http://schemas.microsoft.com/office/powerpoint/2010/main" val="194432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23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5" Type="http://schemas.openxmlformats.org/officeDocument/2006/relationships/image" Target="../media/image27.png"/><Relationship Id="rId10" Type="http://schemas.openxmlformats.org/officeDocument/2006/relationships/image" Target="../media/image20.sv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3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6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3.sv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5" Type="http://schemas.openxmlformats.org/officeDocument/2006/relationships/image" Target="../media/image34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4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33.sv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0.sv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8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image" Target="../media/image6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5" Type="http://schemas.openxmlformats.org/officeDocument/2006/relationships/image" Target="../media/image34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8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image" Target="../media/image6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5" Type="http://schemas.openxmlformats.org/officeDocument/2006/relationships/image" Target="../media/image34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20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8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image" Target="../media/image6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5" Type="http://schemas.openxmlformats.org/officeDocument/2006/relationships/image" Target="../media/image34.png"/><Relationship Id="rId10" Type="http://schemas.openxmlformats.org/officeDocument/2006/relationships/image" Target="../media/image15.png"/><Relationship Id="rId19" Type="http://schemas.openxmlformats.org/officeDocument/2006/relationships/image" Target="../media/image40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39.png"/><Relationship Id="rId3" Type="http://schemas.openxmlformats.org/officeDocument/2006/relationships/image" Target="../media/image7.png"/><Relationship Id="rId21" Type="http://schemas.openxmlformats.org/officeDocument/2006/relationships/image" Target="../media/image42.sv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image" Target="../media/image38.png"/><Relationship Id="rId2" Type="http://schemas.openxmlformats.org/officeDocument/2006/relationships/image" Target="../media/image6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36.png"/><Relationship Id="rId10" Type="http://schemas.openxmlformats.org/officeDocument/2006/relationships/image" Target="../media/image27.png"/><Relationship Id="rId19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8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image" Target="../media/image6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5" Type="http://schemas.openxmlformats.org/officeDocument/2006/relationships/image" Target="../media/image34.png"/><Relationship Id="rId10" Type="http://schemas.openxmlformats.org/officeDocument/2006/relationships/image" Target="../media/image15.png"/><Relationship Id="rId19" Type="http://schemas.openxmlformats.org/officeDocument/2006/relationships/image" Target="../media/image43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8.png"/><Relationship Id="rId3" Type="http://schemas.openxmlformats.org/officeDocument/2006/relationships/image" Target="../media/image67.png"/><Relationship Id="rId21" Type="http://schemas.openxmlformats.org/officeDocument/2006/relationships/image" Target="../media/image131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image" Target="../media/image68.png"/><Relationship Id="rId16" Type="http://schemas.openxmlformats.org/officeDocument/2006/relationships/image" Target="../media/image35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5" Type="http://schemas.openxmlformats.org/officeDocument/2006/relationships/image" Target="../media/image34.png"/><Relationship Id="rId10" Type="http://schemas.openxmlformats.org/officeDocument/2006/relationships/image" Target="../media/image15.png"/><Relationship Id="rId19" Type="http://schemas.openxmlformats.org/officeDocument/2006/relationships/image" Target="../media/image43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3.svg"/><Relationship Id="rId17" Type="http://schemas.openxmlformats.org/officeDocument/2006/relationships/image" Target="../media/image27.png"/><Relationship Id="rId2" Type="http://schemas.openxmlformats.org/officeDocument/2006/relationships/image" Target="../media/image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20.sv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25.sv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8.png"/><Relationship Id="rId3" Type="http://schemas.openxmlformats.org/officeDocument/2006/relationships/image" Target="../media/image67.png"/><Relationship Id="rId21" Type="http://schemas.openxmlformats.org/officeDocument/2006/relationships/image" Target="../media/image131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image" Target="../media/image68.png"/><Relationship Id="rId16" Type="http://schemas.openxmlformats.org/officeDocument/2006/relationships/image" Target="../media/image35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5" Type="http://schemas.openxmlformats.org/officeDocument/2006/relationships/image" Target="../media/image34.png"/><Relationship Id="rId10" Type="http://schemas.openxmlformats.org/officeDocument/2006/relationships/image" Target="../media/image15.png"/><Relationship Id="rId19" Type="http://schemas.openxmlformats.org/officeDocument/2006/relationships/image" Target="../media/image43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" Type="http://schemas.openxmlformats.org/officeDocument/2006/relationships/image" Target="../media/image13.svg"/><Relationship Id="rId21" Type="http://schemas.openxmlformats.org/officeDocument/2006/relationships/image" Target="../media/image46.svg"/><Relationship Id="rId7" Type="http://schemas.openxmlformats.org/officeDocument/2006/relationships/image" Target="../media/image23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5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24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45.png"/><Relationship Id="rId3" Type="http://schemas.openxmlformats.org/officeDocument/2006/relationships/image" Target="../media/image13.svg"/><Relationship Id="rId21" Type="http://schemas.openxmlformats.org/officeDocument/2006/relationships/image" Target="../media/image48.svg"/><Relationship Id="rId7" Type="http://schemas.openxmlformats.org/officeDocument/2006/relationships/image" Target="../media/image23.svg"/><Relationship Id="rId12" Type="http://schemas.openxmlformats.org/officeDocument/2006/relationships/image" Target="../media/image54.png"/><Relationship Id="rId17" Type="http://schemas.openxmlformats.org/officeDocument/2006/relationships/image" Target="../media/image61.svg"/><Relationship Id="rId2" Type="http://schemas.openxmlformats.org/officeDocument/2006/relationships/image" Target="../media/image12.png"/><Relationship Id="rId16" Type="http://schemas.openxmlformats.org/officeDocument/2006/relationships/image" Target="../media/image6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57.sv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10" Type="http://schemas.openxmlformats.org/officeDocument/2006/relationships/image" Target="../media/image56.png"/><Relationship Id="rId19" Type="http://schemas.openxmlformats.org/officeDocument/2006/relationships/image" Target="../media/image46.svg"/><Relationship Id="rId4" Type="http://schemas.openxmlformats.org/officeDocument/2006/relationships/image" Target="../media/image24.png"/><Relationship Id="rId9" Type="http://schemas.openxmlformats.org/officeDocument/2006/relationships/image" Target="../media/image51.svg"/><Relationship Id="rId14" Type="http://schemas.openxmlformats.org/officeDocument/2006/relationships/image" Target="../media/image5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18" Type="http://schemas.openxmlformats.org/officeDocument/2006/relationships/image" Target="../media/image23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5.svg"/><Relationship Id="rId17" Type="http://schemas.openxmlformats.org/officeDocument/2006/relationships/image" Target="../media/image22.png"/><Relationship Id="rId2" Type="http://schemas.openxmlformats.org/officeDocument/2006/relationships/image" Target="../media/image6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4.png"/><Relationship Id="rId5" Type="http://schemas.openxmlformats.org/officeDocument/2006/relationships/image" Target="../media/image9.png"/><Relationship Id="rId15" Type="http://schemas.openxmlformats.org/officeDocument/2006/relationships/image" Target="../media/image27.png"/><Relationship Id="rId10" Type="http://schemas.openxmlformats.org/officeDocument/2006/relationships/image" Target="../media/image20.sv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8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image" Target="../media/image6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5" Type="http://schemas.openxmlformats.org/officeDocument/2006/relationships/image" Target="../media/image34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image" Target="../media/image3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6.png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3.sv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18" Type="http://schemas.openxmlformats.org/officeDocument/2006/relationships/image" Target="../media/image38.png"/><Relationship Id="rId3" Type="http://schemas.openxmlformats.org/officeDocument/2006/relationships/image" Target="../media/image67.png"/><Relationship Id="rId21" Type="http://schemas.openxmlformats.org/officeDocument/2006/relationships/image" Target="../media/image62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17" Type="http://schemas.openxmlformats.org/officeDocument/2006/relationships/image" Target="../media/image36.png"/><Relationship Id="rId2" Type="http://schemas.openxmlformats.org/officeDocument/2006/relationships/image" Target="../media/image68.png"/><Relationship Id="rId16" Type="http://schemas.openxmlformats.org/officeDocument/2006/relationships/image" Target="../media/image35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5" Type="http://schemas.openxmlformats.org/officeDocument/2006/relationships/image" Target="../media/image34.png"/><Relationship Id="rId23" Type="http://schemas.openxmlformats.org/officeDocument/2006/relationships/image" Target="../media/image64.png"/><Relationship Id="rId10" Type="http://schemas.openxmlformats.org/officeDocument/2006/relationships/image" Target="../media/image15.png"/><Relationship Id="rId19" Type="http://schemas.openxmlformats.org/officeDocument/2006/relationships/image" Target="../media/image130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Relationship Id="rId22" Type="http://schemas.openxmlformats.org/officeDocument/2006/relationships/image" Target="../media/image63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0.png"/><Relationship Id="rId18" Type="http://schemas.openxmlformats.org/officeDocument/2006/relationships/image" Target="../media/image38.png"/><Relationship Id="rId3" Type="http://schemas.openxmlformats.org/officeDocument/2006/relationships/image" Target="../media/image63.png"/><Relationship Id="rId7" Type="http://schemas.openxmlformats.org/officeDocument/2006/relationships/image" Target="../media/image20.svg"/><Relationship Id="rId12" Type="http://schemas.openxmlformats.org/officeDocument/2006/relationships/image" Target="../media/image36.png"/><Relationship Id="rId17" Type="http://schemas.openxmlformats.org/officeDocument/2006/relationships/image" Target="../media/image15.png"/><Relationship Id="rId2" Type="http://schemas.openxmlformats.org/officeDocument/2006/relationships/image" Target="../media/image62.png"/><Relationship Id="rId16" Type="http://schemas.openxmlformats.org/officeDocument/2006/relationships/image" Target="../media/image27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5" Type="http://schemas.openxmlformats.org/officeDocument/2006/relationships/image" Target="../media/image65.png"/><Relationship Id="rId15" Type="http://schemas.openxmlformats.org/officeDocument/2006/relationships/image" Target="../media/image21.png"/><Relationship Id="rId10" Type="http://schemas.openxmlformats.org/officeDocument/2006/relationships/image" Target="../media/image37.png"/><Relationship Id="rId19" Type="http://schemas.openxmlformats.org/officeDocument/2006/relationships/image" Target="../media/image28.png"/><Relationship Id="rId4" Type="http://schemas.openxmlformats.org/officeDocument/2006/relationships/image" Target="../media/image64.png"/><Relationship Id="rId9" Type="http://schemas.openxmlformats.org/officeDocument/2006/relationships/image" Target="../media/image42.svg"/><Relationship Id="rId14" Type="http://schemas.openxmlformats.org/officeDocument/2006/relationships/image" Target="../media/image66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4.png"/><Relationship Id="rId10" Type="http://schemas.openxmlformats.org/officeDocument/2006/relationships/image" Target="../media/image26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39.png"/><Relationship Id="rId3" Type="http://schemas.openxmlformats.org/officeDocument/2006/relationships/image" Target="../media/image7.png"/><Relationship Id="rId21" Type="http://schemas.openxmlformats.org/officeDocument/2006/relationships/image" Target="../media/image42.svg"/><Relationship Id="rId7" Type="http://schemas.openxmlformats.org/officeDocument/2006/relationships/image" Target="../media/image11.png"/><Relationship Id="rId12" Type="http://schemas.openxmlformats.org/officeDocument/2006/relationships/image" Target="../media/image12.png"/><Relationship Id="rId17" Type="http://schemas.openxmlformats.org/officeDocument/2006/relationships/image" Target="../media/image38.png"/><Relationship Id="rId2" Type="http://schemas.openxmlformats.org/officeDocument/2006/relationships/image" Target="../media/image6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36.png"/><Relationship Id="rId10" Type="http://schemas.openxmlformats.org/officeDocument/2006/relationships/image" Target="../media/image27.png"/><Relationship Id="rId19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" Type="http://schemas.openxmlformats.org/officeDocument/2006/relationships/image" Target="../media/image13.svg"/><Relationship Id="rId21" Type="http://schemas.openxmlformats.org/officeDocument/2006/relationships/image" Target="../media/image46.svg"/><Relationship Id="rId7" Type="http://schemas.openxmlformats.org/officeDocument/2006/relationships/image" Target="../media/image23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5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5" Type="http://schemas.openxmlformats.org/officeDocument/2006/relationships/image" Target="../media/image57.sv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24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45.png"/><Relationship Id="rId3" Type="http://schemas.openxmlformats.org/officeDocument/2006/relationships/image" Target="../media/image13.svg"/><Relationship Id="rId21" Type="http://schemas.openxmlformats.org/officeDocument/2006/relationships/image" Target="../media/image48.svg"/><Relationship Id="rId7" Type="http://schemas.openxmlformats.org/officeDocument/2006/relationships/image" Target="../media/image23.svg"/><Relationship Id="rId12" Type="http://schemas.openxmlformats.org/officeDocument/2006/relationships/image" Target="../media/image54.png"/><Relationship Id="rId17" Type="http://schemas.openxmlformats.org/officeDocument/2006/relationships/image" Target="../media/image61.svg"/><Relationship Id="rId2" Type="http://schemas.openxmlformats.org/officeDocument/2006/relationships/image" Target="../media/image12.png"/><Relationship Id="rId16" Type="http://schemas.openxmlformats.org/officeDocument/2006/relationships/image" Target="../media/image60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57.svg"/><Relationship Id="rId5" Type="http://schemas.openxmlformats.org/officeDocument/2006/relationships/image" Target="../media/image49.svg"/><Relationship Id="rId15" Type="http://schemas.openxmlformats.org/officeDocument/2006/relationships/image" Target="../media/image59.svg"/><Relationship Id="rId10" Type="http://schemas.openxmlformats.org/officeDocument/2006/relationships/image" Target="../media/image56.png"/><Relationship Id="rId19" Type="http://schemas.openxmlformats.org/officeDocument/2006/relationships/image" Target="../media/image46.svg"/><Relationship Id="rId4" Type="http://schemas.openxmlformats.org/officeDocument/2006/relationships/image" Target="../media/image24.png"/><Relationship Id="rId9" Type="http://schemas.openxmlformats.org/officeDocument/2006/relationships/image" Target="../media/image51.svg"/><Relationship Id="rId1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0.png"/><Relationship Id="rId18" Type="http://schemas.openxmlformats.org/officeDocument/2006/relationships/image" Target="../media/image38.png"/><Relationship Id="rId3" Type="http://schemas.openxmlformats.org/officeDocument/2006/relationships/image" Target="../media/image63.png"/><Relationship Id="rId7" Type="http://schemas.openxmlformats.org/officeDocument/2006/relationships/image" Target="../media/image20.svg"/><Relationship Id="rId12" Type="http://schemas.openxmlformats.org/officeDocument/2006/relationships/image" Target="../media/image36.png"/><Relationship Id="rId17" Type="http://schemas.openxmlformats.org/officeDocument/2006/relationships/image" Target="../media/image15.png"/><Relationship Id="rId2" Type="http://schemas.openxmlformats.org/officeDocument/2006/relationships/image" Target="../media/image62.png"/><Relationship Id="rId16" Type="http://schemas.openxmlformats.org/officeDocument/2006/relationships/image" Target="../media/image27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26.png"/><Relationship Id="rId5" Type="http://schemas.openxmlformats.org/officeDocument/2006/relationships/image" Target="../media/image65.png"/><Relationship Id="rId15" Type="http://schemas.openxmlformats.org/officeDocument/2006/relationships/image" Target="../media/image21.png"/><Relationship Id="rId10" Type="http://schemas.openxmlformats.org/officeDocument/2006/relationships/image" Target="../media/image37.png"/><Relationship Id="rId19" Type="http://schemas.openxmlformats.org/officeDocument/2006/relationships/image" Target="../media/image28.png"/><Relationship Id="rId4" Type="http://schemas.openxmlformats.org/officeDocument/2006/relationships/image" Target="../media/image64.png"/><Relationship Id="rId9" Type="http://schemas.openxmlformats.org/officeDocument/2006/relationships/image" Target="../media/image42.svg"/><Relationship Id="rId1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2.png"/><Relationship Id="rId18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image" Target="../media/image39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14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sv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sv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3.svg"/><Relationship Id="rId7" Type="http://schemas.openxmlformats.org/officeDocument/2006/relationships/image" Target="../media/image2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49.svg"/><Relationship Id="rId4" Type="http://schemas.openxmlformats.org/officeDocument/2006/relationships/image" Target="../media/image24.png"/><Relationship Id="rId9" Type="http://schemas.openxmlformats.org/officeDocument/2006/relationships/image" Target="../media/image70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18" Type="http://schemas.openxmlformats.org/officeDocument/2006/relationships/image" Target="../media/image68.png"/><Relationship Id="rId3" Type="http://schemas.openxmlformats.org/officeDocument/2006/relationships/image" Target="../media/image17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17" Type="http://schemas.openxmlformats.org/officeDocument/2006/relationships/image" Target="../media/image55.svg"/><Relationship Id="rId2" Type="http://schemas.openxmlformats.org/officeDocument/2006/relationships/image" Target="../media/image16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5" Type="http://schemas.openxmlformats.org/officeDocument/2006/relationships/image" Target="../media/image9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Relationship Id="rId14" Type="http://schemas.openxmlformats.org/officeDocument/2006/relationships/image" Target="../media/image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svg"/><Relationship Id="rId18" Type="http://schemas.openxmlformats.org/officeDocument/2006/relationships/image" Target="../media/image68.png"/><Relationship Id="rId3" Type="http://schemas.openxmlformats.org/officeDocument/2006/relationships/image" Target="../media/image17.svg"/><Relationship Id="rId7" Type="http://schemas.openxmlformats.org/officeDocument/2006/relationships/image" Target="../media/image84.svg"/><Relationship Id="rId12" Type="http://schemas.openxmlformats.org/officeDocument/2006/relationships/image" Target="../media/image89.png"/><Relationship Id="rId17" Type="http://schemas.openxmlformats.org/officeDocument/2006/relationships/image" Target="../media/image55.svg"/><Relationship Id="rId2" Type="http://schemas.openxmlformats.org/officeDocument/2006/relationships/image" Target="../media/image16.png"/><Relationship Id="rId16" Type="http://schemas.openxmlformats.org/officeDocument/2006/relationships/image" Target="../media/image54.png"/><Relationship Id="rId20" Type="http://schemas.openxmlformats.org/officeDocument/2006/relationships/image" Target="../media/image104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5" Type="http://schemas.openxmlformats.org/officeDocument/2006/relationships/image" Target="../media/image92.svg"/><Relationship Id="rId10" Type="http://schemas.openxmlformats.org/officeDocument/2006/relationships/image" Target="../media/image87.png"/><Relationship Id="rId19" Type="http://schemas.openxmlformats.org/officeDocument/2006/relationships/image" Target="../media/image103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Relationship Id="rId14" Type="http://schemas.openxmlformats.org/officeDocument/2006/relationships/image" Target="../media/image9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5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0.sv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9.png"/><Relationship Id="rId10" Type="http://schemas.openxmlformats.org/officeDocument/2006/relationships/image" Target="../media/image20.sv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3.svg"/><Relationship Id="rId17" Type="http://schemas.openxmlformats.org/officeDocument/2006/relationships/image" Target="../media/image27.png"/><Relationship Id="rId2" Type="http://schemas.openxmlformats.org/officeDocument/2006/relationships/image" Target="../media/image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21.png"/><Relationship Id="rId10" Type="http://schemas.openxmlformats.org/officeDocument/2006/relationships/image" Target="../media/image20.sv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25.sv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png"/><Relationship Id="rId3" Type="http://schemas.openxmlformats.org/officeDocument/2006/relationships/image" Target="../media/image67.png"/><Relationship Id="rId7" Type="http://schemas.openxmlformats.org/officeDocument/2006/relationships/image" Target="../media/image111.png"/><Relationship Id="rId12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10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60035" y="132523"/>
            <a:ext cx="8295861" cy="967407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Terraform on AWS Cloud EC2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1651379"/>
            <a:ext cx="12105779" cy="1477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48E47"/>
                </a:solidFill>
              </a:rPr>
              <a:t>Author: </a:t>
            </a:r>
            <a:r>
              <a:rPr lang="en-US" dirty="0" err="1">
                <a:solidFill>
                  <a:srgbClr val="F48E47"/>
                </a:solidFill>
              </a:rPr>
              <a:t>Nho</a:t>
            </a:r>
            <a:r>
              <a:rPr lang="en-US" dirty="0">
                <a:solidFill>
                  <a:srgbClr val="F48E47"/>
                </a:solidFill>
              </a:rPr>
              <a:t> Luong </a:t>
            </a:r>
          </a:p>
          <a:p>
            <a:r>
              <a:rPr lang="en-US" dirty="0">
                <a:solidFill>
                  <a:srgbClr val="F48E47"/>
                </a:solidFill>
              </a:rPr>
              <a:t>Skill: DevOps Engineer Lead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F383-1361-4E75-85B4-CC450DC884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74" y="1745110"/>
            <a:ext cx="2984107" cy="4167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57EB8-858A-D94C-AD0E-BB1AEED1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3238522"/>
            <a:ext cx="9099722" cy="48585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C4D522-A277-8D4E-B214-B90233EE4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99" y="1207827"/>
            <a:ext cx="2984107" cy="19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FF39C2-CA3C-244E-91A2-5CA76A5F307C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1271961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app1.devopsincloud.com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app2.devopsincloud.com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5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http://app1.nholuongut.com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5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http://app2.nholuongut.com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2811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myapps.nholuongut.com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5133E9E-6EEA-734F-8326-D3C17DE7F69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82238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6" grpId="0"/>
      <p:bldP spid="98" grpId="0" animBg="1"/>
      <p:bldP spid="80" grpId="0" animBg="1"/>
      <p:bldP spid="7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DF8115C-110D-2A45-BA07-96C1890D6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C73AE5-F151-8A48-B3E9-0A3BB1679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8" y="67331"/>
            <a:ext cx="3951167" cy="74255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C33D9C-1A3B-F84A-8815-7AE731F4C1D7}"/>
              </a:ext>
            </a:extLst>
          </p:cNvPr>
          <p:cNvSpPr/>
          <p:nvPr/>
        </p:nvSpPr>
        <p:spPr>
          <a:xfrm>
            <a:off x="371789" y="5292797"/>
            <a:ext cx="3693435" cy="458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7BDFCC-7865-B548-8FD9-B44FFFDDED0A}"/>
              </a:ext>
            </a:extLst>
          </p:cNvPr>
          <p:cNvSpPr/>
          <p:nvPr/>
        </p:nvSpPr>
        <p:spPr>
          <a:xfrm>
            <a:off x="342073" y="62384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9DEEA5C-8CE8-114D-8EF5-B7F7B0BD12F6}"/>
              </a:ext>
            </a:extLst>
          </p:cNvPr>
          <p:cNvSpPr/>
          <p:nvPr/>
        </p:nvSpPr>
        <p:spPr>
          <a:xfrm>
            <a:off x="5521102" y="5210979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ALB Variables and ALB Host Header settings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74C505-469F-7D40-94B2-BE5A4C3E3D93}"/>
              </a:ext>
            </a:extLst>
          </p:cNvPr>
          <p:cNvSpPr/>
          <p:nvPr/>
        </p:nvSpPr>
        <p:spPr>
          <a:xfrm>
            <a:off x="5521102" y="6094102"/>
            <a:ext cx="8549089" cy="53982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Multiple DNS Names in Route53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2D9FB0-6B0F-CC47-B74A-8378C8A4FBF3}"/>
              </a:ext>
            </a:extLst>
          </p:cNvPr>
          <p:cNvCxnSpPr>
            <a:stCxn id="22" idx="1"/>
          </p:cNvCxnSpPr>
          <p:nvPr/>
        </p:nvCxnSpPr>
        <p:spPr>
          <a:xfrm flipH="1">
            <a:off x="4065224" y="5480892"/>
            <a:ext cx="1455878" cy="93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861C5-C4D5-B24B-91AF-AEF57B1DA0D8}"/>
              </a:ext>
            </a:extLst>
          </p:cNvPr>
          <p:cNvCxnSpPr>
            <a:stCxn id="23" idx="1"/>
            <a:endCxn id="11" idx="3"/>
          </p:cNvCxnSpPr>
          <p:nvPr/>
        </p:nvCxnSpPr>
        <p:spPr>
          <a:xfrm flipH="1">
            <a:off x="3074796" y="6364015"/>
            <a:ext cx="2446306" cy="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986113A-38FC-6A43-A3CB-5FA69333F813}"/>
              </a:ext>
            </a:extLst>
          </p:cNvPr>
          <p:cNvSpPr/>
          <p:nvPr/>
        </p:nvSpPr>
        <p:spPr>
          <a:xfrm>
            <a:off x="371789" y="6732211"/>
            <a:ext cx="2732723" cy="2512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AFCE08F-8B9D-B846-B649-62132DB8242B}"/>
              </a:ext>
            </a:extLst>
          </p:cNvPr>
          <p:cNvSpPr/>
          <p:nvPr/>
        </p:nvSpPr>
        <p:spPr>
          <a:xfrm>
            <a:off x="5521101" y="6876890"/>
            <a:ext cx="8549089" cy="61594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DNS Names reference in ALB and Route53 DNS – So created variables for DNS Names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E0AFA3-8176-8346-A12B-F8CF8C709457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104512" y="6857816"/>
            <a:ext cx="2416589" cy="3270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F13A538-4EEE-E54E-9539-414E27E21B7F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881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2" grpId="0" animBg="1"/>
      <p:bldP spid="23" grpId="0" animBg="1"/>
      <p:bldP spid="31" grpId="0" animBg="1"/>
      <p:bldP spid="3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E8C69-1447-6B44-A29C-9FC8BF60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ACM Certificate Limit Issue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683F9-FFBD-694B-8EDC-6B0836D3E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648164"/>
            <a:ext cx="13624560" cy="3875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136957-40A4-754A-AD87-15C8F959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5895636"/>
            <a:ext cx="48133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E0713-CE4C-B845-BC0A-2682B4D9141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1528157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33043" y="2173966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  <a:endParaRPr lang="en-US" sz="4000" b="1" dirty="0">
              <a:solidFill>
                <a:srgbClr val="00B05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6807" y="6469592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8669" y="7296392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0533721" y="6301137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957" y="718133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027" y="6303931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2007" y="7299470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550" y="718752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6319960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1EF406A-668C-C347-B13D-6BD218010BDD}"/>
              </a:ext>
            </a:extLst>
          </p:cNvPr>
          <p:cNvSpPr txBox="1">
            <a:spLocks/>
          </p:cNvSpPr>
          <p:nvPr/>
        </p:nvSpPr>
        <p:spPr>
          <a:xfrm>
            <a:off x="1203132" y="5029754"/>
            <a:ext cx="8801837" cy="2321286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Rule-1: Custom HTTP Header Routing to App1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Rule-2: Custom HTTP Header Routing to App2 TG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Rule-3: Query String with 302 Redirect</a:t>
            </a:r>
          </a:p>
          <a:p>
            <a:pPr marL="0" indent="0">
              <a:buNone/>
            </a:pPr>
            <a:r>
              <a:rPr lang="en-US" sz="3200" b="1" dirty="0">
                <a:solidFill>
                  <a:srgbClr val="00B050"/>
                </a:solidFill>
              </a:rPr>
              <a:t>Rule-4: Host Header with 302 Redirect</a:t>
            </a:r>
          </a:p>
        </p:txBody>
      </p:sp>
      <p:pic>
        <p:nvPicPr>
          <p:cNvPr id="33" name="Graphic 20">
            <a:extLst>
              <a:ext uri="{FF2B5EF4-FFF2-40B4-BE49-F238E27FC236}">
                <a16:creationId xmlns:a16="http://schemas.microsoft.com/office/drawing/2014/main" id="{1BA2F7EC-7232-9E4F-967F-9A1E810D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748" y="38862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50FC3D50-30DA-7D43-BA35-C9D56F85A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99177" y="465075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5" name="Graphic 21">
            <a:extLst>
              <a:ext uri="{FF2B5EF4-FFF2-40B4-BE49-F238E27FC236}">
                <a16:creationId xmlns:a16="http://schemas.microsoft.com/office/drawing/2014/main" id="{F0195691-5C03-7C4C-9AC6-AE85E1667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0203" y="519685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213B84AA-C068-9F41-BF42-B7C4CEE7C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43338" y="595885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85B345-3C5F-E842-91B4-E92ABA3E5F5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034604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2811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myapps.nholuongut.com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396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myapps.nholuongut.com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2956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aks.nholuongut.com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D6C7C3E-834C-D24D-AC34-A2486854732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2965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96" grpId="0"/>
      <p:bldP spid="98" grpId="0" animBg="1"/>
      <p:bldP spid="80" grpId="0" animBg="1"/>
      <p:bldP spid="76" grpId="0"/>
      <p:bldP spid="77" grpId="0"/>
      <p:bldP spid="45" grpId="0" animBg="1"/>
      <p:bldP spid="89" grpId="0" animBg="1"/>
      <p:bldP spid="90" grpId="0"/>
      <p:bldP spid="91" grpId="0"/>
      <p:bldP spid="10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0791E-4793-614D-84DF-770F3530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3" y="50243"/>
            <a:ext cx="3978990" cy="7370284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F45FAD9-7E04-2748-A45C-AA214833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EB2E497-A400-034B-B56E-D1850E2801ED}"/>
              </a:ext>
            </a:extLst>
          </p:cNvPr>
          <p:cNvSpPr/>
          <p:nvPr/>
        </p:nvSpPr>
        <p:spPr>
          <a:xfrm>
            <a:off x="6918593" y="5144877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new Rules 1 to 4 outlining Custom HTTP Header and Redirects with Query String and Host Header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74C0A-32C6-2D4E-9F50-A536E71C146D}"/>
              </a:ext>
            </a:extLst>
          </p:cNvPr>
          <p:cNvSpPr/>
          <p:nvPr/>
        </p:nvSpPr>
        <p:spPr>
          <a:xfrm>
            <a:off x="6918593" y="6321846"/>
            <a:ext cx="7147703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DNS Records as per need for this </a:t>
            </a:r>
            <a:r>
              <a:rPr lang="en-US" dirty="0" err="1"/>
              <a:t>usecase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18EA38-02FE-D24E-847D-02BCCC332B9F}"/>
              </a:ext>
            </a:extLst>
          </p:cNvPr>
          <p:cNvSpPr/>
          <p:nvPr/>
        </p:nvSpPr>
        <p:spPr>
          <a:xfrm>
            <a:off x="473725" y="5409282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08978-1F82-F24F-970A-9EAF809C1CE1}"/>
              </a:ext>
            </a:extLst>
          </p:cNvPr>
          <p:cNvSpPr/>
          <p:nvPr/>
        </p:nvSpPr>
        <p:spPr>
          <a:xfrm>
            <a:off x="418640" y="6178627"/>
            <a:ext cx="3316077" cy="2864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9FC869-4F93-7E45-8FF6-C8AB5876C340}"/>
              </a:ext>
            </a:extLst>
          </p:cNvPr>
          <p:cNvCxnSpPr>
            <a:stCxn id="7" idx="1"/>
            <a:endCxn id="11" idx="3"/>
          </p:cNvCxnSpPr>
          <p:nvPr/>
        </p:nvCxnSpPr>
        <p:spPr>
          <a:xfrm flipH="1" flipV="1">
            <a:off x="3789802" y="5552501"/>
            <a:ext cx="3128791" cy="495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E9B3FF-85B7-2D49-8311-42F6F3607D73}"/>
              </a:ext>
            </a:extLst>
          </p:cNvPr>
          <p:cNvCxnSpPr>
            <a:stCxn id="10" idx="1"/>
            <a:endCxn id="12" idx="3"/>
          </p:cNvCxnSpPr>
          <p:nvPr/>
        </p:nvCxnSpPr>
        <p:spPr>
          <a:xfrm flipH="1" flipV="1">
            <a:off x="3734717" y="6321846"/>
            <a:ext cx="3183876" cy="4572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8557EC-EDFF-3148-808A-4878995DB47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40735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DNS to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91E53C-E86A-1F47-A679-01866016B5F4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05516631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473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db.nholuongut.com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473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db.nholuongut.com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29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db.nholuongut.com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B7570CD-340F-7A49-AFB0-95E0889727FC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26719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60" grpId="0"/>
      <p:bldP spid="61" grpId="0"/>
      <p:bldP spid="88" grpId="0"/>
      <p:bldP spid="94" grpId="0"/>
      <p:bldP spid="98" grpId="0" animBg="1"/>
      <p:bldP spid="80" grpId="0" animBg="1"/>
      <p:bldP spid="95" grpId="0"/>
      <p:bldP spid="100" grpId="0"/>
      <p:bldP spid="104" grpId="0"/>
      <p:bldP spid="106" grpId="0"/>
      <p:bldP spid="121" grpId="0"/>
      <p:bldP spid="122" grpId="0"/>
      <p:bldP spid="123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29C35-0D1B-5B44-881B-13520F2B9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0" y="67332"/>
            <a:ext cx="3830336" cy="75024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AF105D-DB9C-8744-83C7-45E5952240FA}"/>
              </a:ext>
            </a:extLst>
          </p:cNvPr>
          <p:cNvSpPr/>
          <p:nvPr/>
        </p:nvSpPr>
        <p:spPr>
          <a:xfrm>
            <a:off x="401312" y="427454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A5086-87F8-A441-8C20-D9B56283ADB2}"/>
              </a:ext>
            </a:extLst>
          </p:cNvPr>
          <p:cNvSpPr/>
          <p:nvPr/>
        </p:nvSpPr>
        <p:spPr>
          <a:xfrm>
            <a:off x="401312" y="3696765"/>
            <a:ext cx="3113070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E1F6D4-3331-3944-A9F1-28FC1F324A55}"/>
              </a:ext>
            </a:extLst>
          </p:cNvPr>
          <p:cNvSpPr/>
          <p:nvPr/>
        </p:nvSpPr>
        <p:spPr>
          <a:xfrm>
            <a:off x="401312" y="6680500"/>
            <a:ext cx="3157138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A3998F-465F-E749-B951-BDD8D45C4986}"/>
              </a:ext>
            </a:extLst>
          </p:cNvPr>
          <p:cNvSpPr/>
          <p:nvPr/>
        </p:nvSpPr>
        <p:spPr>
          <a:xfrm>
            <a:off x="401311" y="720980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9ADAB-6E5C-4F44-A940-BF764B03E4BC}"/>
              </a:ext>
            </a:extLst>
          </p:cNvPr>
          <p:cNvSpPr/>
          <p:nvPr/>
        </p:nvSpPr>
        <p:spPr>
          <a:xfrm>
            <a:off x="357244" y="5837692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3F78F9-D35A-CF49-99C0-DD83893A6608}"/>
              </a:ext>
            </a:extLst>
          </p:cNvPr>
          <p:cNvSpPr/>
          <p:nvPr/>
        </p:nvSpPr>
        <p:spPr>
          <a:xfrm>
            <a:off x="357244" y="5484213"/>
            <a:ext cx="3157138" cy="2980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094F9F9-ABF5-7D4A-98ED-D4B32BC91FA9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App3 User Management Application (UMS) which needs Database  </a:t>
            </a:r>
            <a:r>
              <a:rPr lang="en-US" dirty="0" err="1"/>
              <a:t>Userdata</a:t>
            </a:r>
            <a:r>
              <a:rPr lang="en-US" dirty="0"/>
              <a:t> for App3 EC2 Instances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BBF5CF-B427-9A47-A7F1-6B19C95423ED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HTTP 8080 for Private Instances Security Group which is an UMS App Listen Port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732F529-4727-6348-BD51-D44EA463F136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RDS Database Security Group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2BC1FB7-6A22-1D47-936D-0568A48D9CF8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Outputs for App3 EC2 Instances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5D9F69C-BAC5-F543-BF71-364D2631894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Bastion EC2 Instance to have </a:t>
            </a:r>
            <a:r>
              <a:rPr lang="en-US" dirty="0" err="1"/>
              <a:t>Userdata</a:t>
            </a:r>
            <a:r>
              <a:rPr lang="en-US" dirty="0"/>
              <a:t> containing automatic install of MySQL Client to check RDS DB Connection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0C4237-B9BD-A746-8105-6F6258F93D2C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Private EC2 Instances for App3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6560CE-DEF9-FB43-9768-982218DEAB07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3325510" y="880724"/>
            <a:ext cx="3053257" cy="94269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684132-5D4B-9D40-BCD6-A25914779FCA}"/>
              </a:ext>
            </a:extLst>
          </p:cNvPr>
          <p:cNvCxnSpPr>
            <a:stCxn id="17" idx="1"/>
            <a:endCxn id="8" idx="3"/>
          </p:cNvCxnSpPr>
          <p:nvPr/>
        </p:nvCxnSpPr>
        <p:spPr>
          <a:xfrm flipH="1">
            <a:off x="3514382" y="2730790"/>
            <a:ext cx="2864388" cy="11257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329164-95F3-4D46-8AC5-3C853B2B993F}"/>
              </a:ext>
            </a:extLst>
          </p:cNvPr>
          <p:cNvCxnSpPr>
            <a:stCxn id="18" idx="1"/>
            <a:endCxn id="7" idx="3"/>
          </p:cNvCxnSpPr>
          <p:nvPr/>
        </p:nvCxnSpPr>
        <p:spPr>
          <a:xfrm flipH="1">
            <a:off x="3514382" y="3638158"/>
            <a:ext cx="2864385" cy="7961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EC1D46-7367-C442-B333-D9630F43E623}"/>
              </a:ext>
            </a:extLst>
          </p:cNvPr>
          <p:cNvCxnSpPr>
            <a:stCxn id="19" idx="1"/>
            <a:endCxn id="14" idx="3"/>
          </p:cNvCxnSpPr>
          <p:nvPr/>
        </p:nvCxnSpPr>
        <p:spPr>
          <a:xfrm flipH="1">
            <a:off x="3514382" y="4544329"/>
            <a:ext cx="2864385" cy="108892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C007A82-C5F3-A34D-9931-C1C252DBA052}"/>
              </a:ext>
            </a:extLst>
          </p:cNvPr>
          <p:cNvCxnSpPr>
            <a:stCxn id="20" idx="1"/>
            <a:endCxn id="13" idx="3"/>
          </p:cNvCxnSpPr>
          <p:nvPr/>
        </p:nvCxnSpPr>
        <p:spPr>
          <a:xfrm flipH="1">
            <a:off x="3514382" y="5450500"/>
            <a:ext cx="2864385" cy="53623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C5BA03-5C33-9A4F-88B7-8C4A1960264F}"/>
              </a:ext>
            </a:extLst>
          </p:cNvPr>
          <p:cNvCxnSpPr>
            <a:stCxn id="21" idx="1"/>
            <a:endCxn id="9" idx="3"/>
          </p:cNvCxnSpPr>
          <p:nvPr/>
        </p:nvCxnSpPr>
        <p:spPr>
          <a:xfrm flipH="1">
            <a:off x="3558450" y="6356671"/>
            <a:ext cx="2820317" cy="48357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B87FB9-8958-484A-9070-1813C1151E1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44644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454B7A9-6B9E-2446-86C1-7E4603E59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D3DCE-146E-A94C-99F3-624E63B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6" y="1650465"/>
            <a:ext cx="4965700" cy="468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ABFB6-09A3-584C-8C04-C22A8F77E957}"/>
              </a:ext>
            </a:extLst>
          </p:cNvPr>
          <p:cNvSpPr/>
          <p:nvPr/>
        </p:nvSpPr>
        <p:spPr>
          <a:xfrm>
            <a:off x="302832" y="2013958"/>
            <a:ext cx="4797978" cy="2995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913B5D-E20C-8947-8F4C-C18F30C6F076}"/>
              </a:ext>
            </a:extLst>
          </p:cNvPr>
          <p:cNvSpPr/>
          <p:nvPr/>
        </p:nvSpPr>
        <p:spPr>
          <a:xfrm>
            <a:off x="302832" y="2991686"/>
            <a:ext cx="3287083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B61A6-5D74-3546-A6B4-05CCE448271D}"/>
              </a:ext>
            </a:extLst>
          </p:cNvPr>
          <p:cNvSpPr/>
          <p:nvPr/>
        </p:nvSpPr>
        <p:spPr>
          <a:xfrm>
            <a:off x="302833" y="3398495"/>
            <a:ext cx="3287082" cy="909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8BF93-A1FE-B84C-9D43-A4C2DF520B5A}"/>
              </a:ext>
            </a:extLst>
          </p:cNvPr>
          <p:cNvSpPr/>
          <p:nvPr/>
        </p:nvSpPr>
        <p:spPr>
          <a:xfrm>
            <a:off x="302832" y="4668292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8AD494-C9FB-6041-8738-CBBA7297BC50}"/>
              </a:ext>
            </a:extLst>
          </p:cNvPr>
          <p:cNvSpPr/>
          <p:nvPr/>
        </p:nvSpPr>
        <p:spPr>
          <a:xfrm>
            <a:off x="302832" y="5028989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AD4FBB-7C49-C44F-9361-20D065F08677}"/>
              </a:ext>
            </a:extLst>
          </p:cNvPr>
          <p:cNvSpPr/>
          <p:nvPr/>
        </p:nvSpPr>
        <p:spPr>
          <a:xfrm>
            <a:off x="302832" y="5389686"/>
            <a:ext cx="2924199" cy="3194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BA30213-F0B8-754B-BD60-A05B0169A87C}"/>
              </a:ext>
            </a:extLst>
          </p:cNvPr>
          <p:cNvSpPr/>
          <p:nvPr/>
        </p:nvSpPr>
        <p:spPr>
          <a:xfrm>
            <a:off x="6378767" y="1509571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App3 Target Groups and Listener Rules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0C379F-D424-F94A-AE66-A3B84A8876D3}"/>
              </a:ext>
            </a:extLst>
          </p:cNvPr>
          <p:cNvSpPr/>
          <p:nvPr/>
        </p:nvSpPr>
        <p:spPr>
          <a:xfrm>
            <a:off x="6378770" y="2416939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dns</a:t>
            </a:r>
            <a:r>
              <a:rPr lang="en-US" dirty="0"/>
              <a:t>-to-</a:t>
            </a:r>
            <a:r>
              <a:rPr lang="en-US" dirty="0" err="1"/>
              <a:t>db</a:t>
            </a:r>
            <a:r>
              <a:rPr lang="en-US" dirty="0"/>
              <a:t> Route53 Record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6B2F175-94E6-A445-B0C2-7B69CC586BC7}"/>
              </a:ext>
            </a:extLst>
          </p:cNvPr>
          <p:cNvSpPr/>
          <p:nvPr/>
        </p:nvSpPr>
        <p:spPr>
          <a:xfrm>
            <a:off x="6378767" y="3324307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RDS Database Variables, RDS Module and RDS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93FDF8C-5427-144F-8D79-4CB3B1F8F9EE}"/>
              </a:ext>
            </a:extLst>
          </p:cNvPr>
          <p:cNvSpPr/>
          <p:nvPr/>
        </p:nvSpPr>
        <p:spPr>
          <a:xfrm>
            <a:off x="6378767" y="4230478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Userdata</a:t>
            </a:r>
            <a:r>
              <a:rPr lang="en-US" dirty="0"/>
              <a:t> for Bastion Host to install MYSQL Client during creation of EC2 Instance using </a:t>
            </a:r>
            <a:r>
              <a:rPr lang="en-US" dirty="0" err="1"/>
              <a:t>userdata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C47B00-FB31-7045-910B-6BD57212B804}"/>
              </a:ext>
            </a:extLst>
          </p:cNvPr>
          <p:cNvSpPr/>
          <p:nvPr/>
        </p:nvSpPr>
        <p:spPr>
          <a:xfrm>
            <a:off x="6378767" y="5136649"/>
            <a:ext cx="7776255" cy="62770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RDS Database Variables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B80BDDB-0E47-E248-BC01-51DB3A0EB78E}"/>
              </a:ext>
            </a:extLst>
          </p:cNvPr>
          <p:cNvSpPr/>
          <p:nvPr/>
        </p:nvSpPr>
        <p:spPr>
          <a:xfrm>
            <a:off x="6378767" y="6042820"/>
            <a:ext cx="7776255" cy="6277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 RDS DB related password as secure variable in </a:t>
            </a:r>
            <a:r>
              <a:rPr lang="en-US" dirty="0" err="1"/>
              <a:t>secret.tfvars</a:t>
            </a:r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1FC214D-5004-E04B-8EAF-B7026BF676F7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100810" y="1823422"/>
            <a:ext cx="1277957" cy="313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10FDF8-8590-7841-AC7F-7452F71B1072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3589915" y="2730790"/>
            <a:ext cx="2788855" cy="42064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49FAD9-3BAB-D849-B073-C9DBCFDB7CBA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>
            <a:off x="3589915" y="3638158"/>
            <a:ext cx="2788852" cy="21488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03EB75-0E11-2247-9126-78337BEEA6BA}"/>
              </a:ext>
            </a:extLst>
          </p:cNvPr>
          <p:cNvCxnSpPr>
            <a:cxnSpLocks/>
            <a:stCxn id="17" idx="1"/>
            <a:endCxn id="11" idx="3"/>
          </p:cNvCxnSpPr>
          <p:nvPr/>
        </p:nvCxnSpPr>
        <p:spPr>
          <a:xfrm flipH="1">
            <a:off x="3227031" y="4544329"/>
            <a:ext cx="3151736" cy="28370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F7A04-C73C-AA4A-9694-235541357652}"/>
              </a:ext>
            </a:extLst>
          </p:cNvPr>
          <p:cNvCxnSpPr>
            <a:cxnSpLocks/>
            <a:stCxn id="18" idx="1"/>
            <a:endCxn id="12" idx="3"/>
          </p:cNvCxnSpPr>
          <p:nvPr/>
        </p:nvCxnSpPr>
        <p:spPr>
          <a:xfrm flipH="1" flipV="1">
            <a:off x="3227031" y="5188734"/>
            <a:ext cx="3151736" cy="2617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B92989-61F7-314C-AEC1-0330031EF3AF}"/>
              </a:ext>
            </a:extLst>
          </p:cNvPr>
          <p:cNvCxnSpPr>
            <a:cxnSpLocks/>
            <a:stCxn id="19" idx="1"/>
            <a:endCxn id="13" idx="3"/>
          </p:cNvCxnSpPr>
          <p:nvPr/>
        </p:nvCxnSpPr>
        <p:spPr>
          <a:xfrm flipH="1" flipV="1">
            <a:off x="3227031" y="5549431"/>
            <a:ext cx="3151736" cy="80724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F2A3C14-02F0-9645-A113-5880CCFCD9C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1532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7AE916-A3F8-614D-B158-9DE0F00FB76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0490381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6E10F0-0EA8-9340-A8AA-EB2244A1F27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62549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Configurations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AEEF6D-B0CD-744A-B016-6CE828AC1A8C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3183898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740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http://asg-lc1.nholuongut.com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E57E1CF-9E07-EA40-8C77-B6471320FB1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18788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B360-1D37-004C-92E4-4E95D2D8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05922"/>
            <a:ext cx="4673600" cy="7251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0C173A-A020-FF4D-813D-C4A4FCFEA0D6}"/>
              </a:ext>
            </a:extLst>
          </p:cNvPr>
          <p:cNvSpPr/>
          <p:nvPr/>
        </p:nvSpPr>
        <p:spPr>
          <a:xfrm>
            <a:off x="979714" y="2122714"/>
            <a:ext cx="2601686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30891-5FF5-1642-8426-B22D94D2BC24}"/>
              </a:ext>
            </a:extLst>
          </p:cNvPr>
          <p:cNvSpPr/>
          <p:nvPr/>
        </p:nvSpPr>
        <p:spPr>
          <a:xfrm>
            <a:off x="979714" y="6139543"/>
            <a:ext cx="3512820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DC5526-DAED-FF46-968F-4761DA0C0207}"/>
              </a:ext>
            </a:extLst>
          </p:cNvPr>
          <p:cNvSpPr/>
          <p:nvPr/>
        </p:nvSpPr>
        <p:spPr>
          <a:xfrm>
            <a:off x="7315200" y="1952390"/>
            <a:ext cx="6905174" cy="5948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Added Autoscaling related tags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6E3FB7E-CF3B-B24E-A080-8ADEF06FA4F7}"/>
              </a:ext>
            </a:extLst>
          </p:cNvPr>
          <p:cNvSpPr/>
          <p:nvPr/>
        </p:nvSpPr>
        <p:spPr>
          <a:xfrm>
            <a:off x="7392122" y="6054380"/>
            <a:ext cx="6905174" cy="98867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Removed all private EC2 Instances (App1, App2) related configurations as we are going to create EC2 Instances using Autoscaling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C6C0A0-E36F-7A46-8082-542909F6B84A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>
            <a:off x="3581400" y="2249824"/>
            <a:ext cx="3733800" cy="851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A758F-6EBF-6E46-90CD-4DE68E2992A0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4492534" y="6379029"/>
            <a:ext cx="2899588" cy="16969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738A7B-5BE0-BA4D-94B3-022955B8B48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5665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EDEB658D-EBFA-6C4A-B1CE-BFD495DC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330" y="78218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6DA3A-4457-784B-9F91-C81B3451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587500"/>
            <a:ext cx="5778500" cy="5054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4CE22B-203E-E34B-8EA4-BACE2F7EE61B}"/>
              </a:ext>
            </a:extLst>
          </p:cNvPr>
          <p:cNvSpPr/>
          <p:nvPr/>
        </p:nvSpPr>
        <p:spPr>
          <a:xfrm>
            <a:off x="468086" y="1926771"/>
            <a:ext cx="4469674" cy="42454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97B2A-800E-3D49-80A5-F0ED56FAD401}"/>
              </a:ext>
            </a:extLst>
          </p:cNvPr>
          <p:cNvSpPr/>
          <p:nvPr/>
        </p:nvSpPr>
        <p:spPr>
          <a:xfrm>
            <a:off x="468086" y="2917370"/>
            <a:ext cx="4469674" cy="3374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83811D-066C-1541-8904-8F6C5186C5B2}"/>
              </a:ext>
            </a:extLst>
          </p:cNvPr>
          <p:cNvSpPr/>
          <p:nvPr/>
        </p:nvSpPr>
        <p:spPr>
          <a:xfrm>
            <a:off x="468086" y="3298371"/>
            <a:ext cx="5540828" cy="23404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050312-C484-7E4D-9767-2129FF12D422}"/>
              </a:ext>
            </a:extLst>
          </p:cNvPr>
          <p:cNvSpPr/>
          <p:nvPr/>
        </p:nvSpPr>
        <p:spPr>
          <a:xfrm>
            <a:off x="7859486" y="1214455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Load Balancer – Remove App1 Targets as we are going to link ALB with Autoscaling Group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2C08F0-0000-6E4F-A73E-02528362EC9C}"/>
              </a:ext>
            </a:extLst>
          </p:cNvPr>
          <p:cNvSpPr/>
          <p:nvPr/>
        </p:nvSpPr>
        <p:spPr>
          <a:xfrm>
            <a:off x="7859486" y="2041769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ASG Demo related DNS Name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48C3F1-5BF8-E74B-8254-5A02545D7C5F}"/>
              </a:ext>
            </a:extLst>
          </p:cNvPr>
          <p:cNvSpPr/>
          <p:nvPr/>
        </p:nvSpPr>
        <p:spPr>
          <a:xfrm>
            <a:off x="7859486" y="2858198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Autoscaling Module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0BBEE-6F5C-DD4C-B37C-900006306BF6}"/>
              </a:ext>
            </a:extLst>
          </p:cNvPr>
          <p:cNvSpPr/>
          <p:nvPr/>
        </p:nvSpPr>
        <p:spPr>
          <a:xfrm>
            <a:off x="7859486" y="3674627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Service Linked Role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616C8C2-C760-5349-AA27-BC2DC694E617}"/>
              </a:ext>
            </a:extLst>
          </p:cNvPr>
          <p:cNvSpPr/>
          <p:nvPr/>
        </p:nvSpPr>
        <p:spPr>
          <a:xfrm>
            <a:off x="7859486" y="4491056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with Launch Configuration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EC1FBB9-62B1-D348-A3C0-D72B31016EE3}"/>
              </a:ext>
            </a:extLst>
          </p:cNvPr>
          <p:cNvSpPr/>
          <p:nvPr/>
        </p:nvSpPr>
        <p:spPr>
          <a:xfrm>
            <a:off x="7859486" y="5307485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Terraform Outputs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A838EF-FE3B-934D-8BE8-72091BDFFCF5}"/>
              </a:ext>
            </a:extLst>
          </p:cNvPr>
          <p:cNvSpPr/>
          <p:nvPr/>
        </p:nvSpPr>
        <p:spPr>
          <a:xfrm>
            <a:off x="7859486" y="6123914"/>
            <a:ext cx="6551021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Notifications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2BEB17-5FF7-3040-AF64-01EBF5EB499C}"/>
              </a:ext>
            </a:extLst>
          </p:cNvPr>
          <p:cNvSpPr/>
          <p:nvPr/>
        </p:nvSpPr>
        <p:spPr>
          <a:xfrm>
            <a:off x="7859486" y="6940343"/>
            <a:ext cx="6551021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TTSP and Scheduled Actions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87070E-3198-044F-9A91-3A8D6B38E1EA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>
            <a:off x="4937760" y="1530141"/>
            <a:ext cx="2921726" cy="60890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DB4E13-D385-6E4B-90CC-EAA94D2930F3}"/>
              </a:ext>
            </a:extLst>
          </p:cNvPr>
          <p:cNvCxnSpPr>
            <a:stCxn id="13" idx="1"/>
          </p:cNvCxnSpPr>
          <p:nvPr/>
        </p:nvCxnSpPr>
        <p:spPr>
          <a:xfrm flipH="1">
            <a:off x="4937760" y="2357455"/>
            <a:ext cx="2921726" cy="7286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85C5B5E4-FCB1-6F48-8194-DF4CED731398}"/>
              </a:ext>
            </a:extLst>
          </p:cNvPr>
          <p:cNvSpPr/>
          <p:nvPr/>
        </p:nvSpPr>
        <p:spPr>
          <a:xfrm>
            <a:off x="7315200" y="2869083"/>
            <a:ext cx="391886" cy="470263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D9A919-F2C2-994F-84D1-D4BA35F0BB87}"/>
              </a:ext>
            </a:extLst>
          </p:cNvPr>
          <p:cNvCxnSpPr>
            <a:cxnSpLocks/>
            <a:stCxn id="24" idx="1"/>
            <a:endCxn id="11" idx="3"/>
          </p:cNvCxnSpPr>
          <p:nvPr/>
        </p:nvCxnSpPr>
        <p:spPr>
          <a:xfrm flipH="1" flipV="1">
            <a:off x="6008914" y="4468586"/>
            <a:ext cx="1306286" cy="75181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730A20-194E-1743-B8AE-42AB27FF38B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86078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A014A4-D150-1146-A430-35E8895A216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9788772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87DBF-12AD-F140-AFDC-AAE2D601D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launch template is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similar to </a:t>
            </a:r>
            <a:r>
              <a:rPr lang="en-US" dirty="0"/>
              <a:t>a launch configuration with latest and advanced features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Versioning</a:t>
            </a:r>
          </a:p>
          <a:p>
            <a:pPr lvl="1"/>
            <a:r>
              <a:rPr lang="en-US" dirty="0"/>
              <a:t>We can create </a:t>
            </a:r>
            <a:r>
              <a:rPr lang="en-US" dirty="0">
                <a:solidFill>
                  <a:srgbClr val="00B050"/>
                </a:solidFill>
              </a:rPr>
              <a:t>multiple versions </a:t>
            </a:r>
            <a:r>
              <a:rPr lang="en-US" dirty="0"/>
              <a:t>of same template and use it. Tracking changes to LT by versioning them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Template Re-Usability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base template </a:t>
            </a:r>
            <a:r>
              <a:rPr lang="en-US" dirty="0"/>
              <a:t>with important features (</a:t>
            </a:r>
            <a:r>
              <a:rPr lang="en-US" dirty="0">
                <a:solidFill>
                  <a:srgbClr val="00B050"/>
                </a:solidFill>
              </a:rPr>
              <a:t>Standardization</a:t>
            </a:r>
            <a:r>
              <a:rPr lang="en-US" dirty="0"/>
              <a:t> of Templates)</a:t>
            </a:r>
          </a:p>
          <a:p>
            <a:pPr lvl="1"/>
            <a:r>
              <a:rPr lang="en-US" dirty="0"/>
              <a:t>Create </a:t>
            </a:r>
            <a:r>
              <a:rPr lang="en-US" dirty="0">
                <a:solidFill>
                  <a:srgbClr val="00B050"/>
                </a:solidFill>
              </a:rPr>
              <a:t>app specific template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by loading base template features and adding additional features to it. </a:t>
            </a:r>
          </a:p>
          <a:p>
            <a:r>
              <a:rPr lang="en-US" dirty="0"/>
              <a:t>Going forward, start using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Launch Templates </a:t>
            </a:r>
            <a:r>
              <a:rPr lang="en-US" dirty="0"/>
              <a:t>for all your Autoscaling groups. This is latest and greatest available on AWS from ASG perspective.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820829-A5B1-9C47-BC05-EDFA51C53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Autoscaling Launch Templates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A3F24-4DC6-F946-9D22-E29B27506CB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29588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72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http://asg-lt1.nholuongut.com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2EA00D50-AA6C-AB47-80F1-1C66C669CC9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4417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18" grpId="0" animBg="1"/>
      <p:bldP spid="119" grpId="0" animBg="1"/>
      <p:bldP spid="120" grpId="0" animBg="1"/>
      <p:bldP spid="12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0C377-A5AB-EA4C-9BB4-991CF32EC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33" y="381000"/>
            <a:ext cx="4373188" cy="698862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126D57-CEF5-AB4D-81B4-3B67ACCCF8E7}"/>
              </a:ext>
            </a:extLst>
          </p:cNvPr>
          <p:cNvSpPr/>
          <p:nvPr/>
        </p:nvSpPr>
        <p:spPr>
          <a:xfrm>
            <a:off x="6261330" y="2253344"/>
            <a:ext cx="6017756" cy="334191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previous section as these templates are copied from </a:t>
            </a:r>
          </a:p>
          <a:p>
            <a:pPr algn="ctr"/>
            <a:r>
              <a:rPr lang="en-US" sz="3000" dirty="0"/>
              <a:t>Autoscaling with Launch Configurations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DACD5-C010-364C-8BC1-8E87AD9987DC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91967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94162FF-7408-0D41-AF65-CAC1A56326C3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CBD74-6D41-5547-A485-D60A79E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415722"/>
            <a:ext cx="5842000" cy="40513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39DC57-6B9E-A64E-B4F2-4A1C3EDC26C0}"/>
              </a:ext>
            </a:extLst>
          </p:cNvPr>
          <p:cNvSpPr/>
          <p:nvPr/>
        </p:nvSpPr>
        <p:spPr>
          <a:xfrm>
            <a:off x="391885" y="2667000"/>
            <a:ext cx="376645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31A65-9651-9943-94B8-9E8641030C40}"/>
              </a:ext>
            </a:extLst>
          </p:cNvPr>
          <p:cNvSpPr/>
          <p:nvPr/>
        </p:nvSpPr>
        <p:spPr>
          <a:xfrm>
            <a:off x="304799" y="3124478"/>
            <a:ext cx="5453744" cy="2296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035848-8515-9545-A48E-173F776CAA34}"/>
              </a:ext>
            </a:extLst>
          </p:cNvPr>
          <p:cNvSpPr/>
          <p:nvPr/>
        </p:nvSpPr>
        <p:spPr>
          <a:xfrm>
            <a:off x="7652657" y="1937657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 name changes relevant to demo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14A8A62-3E3B-B840-9A23-60855886C665}"/>
              </a:ext>
            </a:extLst>
          </p:cNvPr>
          <p:cNvSpPr/>
          <p:nvPr/>
        </p:nvSpPr>
        <p:spPr>
          <a:xfrm>
            <a:off x="7652657" y="2710543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using Terraform Resource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7B090B-A8BB-7647-ACCD-2EFDC3B26EAD}"/>
              </a:ext>
            </a:extLst>
          </p:cNvPr>
          <p:cNvSpPr/>
          <p:nvPr/>
        </p:nvSpPr>
        <p:spPr>
          <a:xfrm>
            <a:off x="7652657" y="348342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 using Terraform Resource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0E8F8A2-DBFD-B749-ADFF-CF96675B89B9}"/>
              </a:ext>
            </a:extLst>
          </p:cNvPr>
          <p:cNvSpPr/>
          <p:nvPr/>
        </p:nvSpPr>
        <p:spPr>
          <a:xfrm>
            <a:off x="7652657" y="4256314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Launch Template and Autoscaling Group Terraform Outputs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724271-5786-AB4D-8370-83007E543814}"/>
              </a:ext>
            </a:extLst>
          </p:cNvPr>
          <p:cNvSpPr/>
          <p:nvPr/>
        </p:nvSpPr>
        <p:spPr>
          <a:xfrm>
            <a:off x="7652657" y="5029199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Notifications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59139E2-B97D-0540-89BD-A0B283C416CF}"/>
              </a:ext>
            </a:extLst>
          </p:cNvPr>
          <p:cNvSpPr/>
          <p:nvPr/>
        </p:nvSpPr>
        <p:spPr>
          <a:xfrm>
            <a:off x="7652657" y="5802085"/>
            <a:ext cx="6629400" cy="6313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TTSP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59781DC-5743-3F4E-8432-60CBD5150170}"/>
              </a:ext>
            </a:extLst>
          </p:cNvPr>
          <p:cNvSpPr/>
          <p:nvPr/>
        </p:nvSpPr>
        <p:spPr>
          <a:xfrm>
            <a:off x="7652657" y="6574971"/>
            <a:ext cx="6629400" cy="63137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Scheduled Actions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C840CD-1965-5541-B211-590A9CF6494D}"/>
              </a:ext>
            </a:extLst>
          </p:cNvPr>
          <p:cNvCxnSpPr>
            <a:stCxn id="7" idx="1"/>
            <a:endCxn id="4" idx="3"/>
          </p:cNvCxnSpPr>
          <p:nvPr/>
        </p:nvCxnSpPr>
        <p:spPr>
          <a:xfrm flipH="1">
            <a:off x="4158343" y="2253343"/>
            <a:ext cx="3494314" cy="5932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Left Brace 16">
            <a:extLst>
              <a:ext uri="{FF2B5EF4-FFF2-40B4-BE49-F238E27FC236}">
                <a16:creationId xmlns:a16="http://schemas.microsoft.com/office/drawing/2014/main" id="{058A7DAE-A263-4B4B-ADD9-6B23990B7133}"/>
              </a:ext>
            </a:extLst>
          </p:cNvPr>
          <p:cNvSpPr/>
          <p:nvPr/>
        </p:nvSpPr>
        <p:spPr>
          <a:xfrm>
            <a:off x="6977744" y="2757085"/>
            <a:ext cx="478970" cy="4362172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6738D0-8E04-C54C-90F4-3D9BA9BE6BF6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5758543" y="4272782"/>
            <a:ext cx="1219201" cy="61490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C7FD908-A7DB-1C47-9BD2-35EF8E027BC9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45967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D29B32-71DC-B845-93A4-429049EEB94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92094859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21575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Network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TCP &amp; TLS Listeners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22">
            <a:extLst>
              <a:ext uri="{FF2B5EF4-FFF2-40B4-BE49-F238E27FC236}">
                <a16:creationId xmlns:a16="http://schemas.microsoft.com/office/drawing/2014/main" id="{BC4ECC81-BEB3-C442-8960-88F4DE567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0019" y="726062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6EA160D1-F5E1-A948-A998-C02735F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6458699"/>
            <a:ext cx="761998" cy="76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0C9C6C9-2645-7444-8B67-0F9DFC0ECF5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743868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43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nlb.nholuongut.com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51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nlb.nholuongut.com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DB71B4-33DD-FF46-8119-D51766752FCF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28596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88" grpId="0"/>
      <p:bldP spid="94" grpId="0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  <p:bldP spid="30" grpId="0" animBg="1"/>
      <p:bldP spid="114" grpId="0" animBg="1"/>
      <p:bldP spid="115" grpId="0" animBg="1"/>
      <p:bldP spid="117" grpId="0" animBg="1"/>
      <p:bldP spid="104" grpId="0"/>
      <p:bldP spid="39" grpId="0"/>
      <p:bldP spid="105" grpId="0"/>
      <p:bldP spid="106" grpId="0"/>
      <p:bldP spid="122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FE5117-A8E4-5849-A88B-E6302556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190500"/>
            <a:ext cx="3857992" cy="725532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E3624CA-D2A2-0F40-AB68-32C64F935EF1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AE40814-4B61-C641-AD72-C84487D17DE9}"/>
              </a:ext>
            </a:extLst>
          </p:cNvPr>
          <p:cNvSpPr/>
          <p:nvPr/>
        </p:nvSpPr>
        <p:spPr>
          <a:xfrm>
            <a:off x="6947083" y="4561115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 changes from c1 to c9 except c5-04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CF2EC3-1AF1-6048-9433-8D29D5D7341B}"/>
              </a:ext>
            </a:extLst>
          </p:cNvPr>
          <p:cNvSpPr/>
          <p:nvPr/>
        </p:nvSpPr>
        <p:spPr>
          <a:xfrm>
            <a:off x="696686" y="4724400"/>
            <a:ext cx="3407228" cy="35922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59659-B528-334F-A808-EDF0144F4C20}"/>
              </a:ext>
            </a:extLst>
          </p:cNvPr>
          <p:cNvSpPr/>
          <p:nvPr/>
        </p:nvSpPr>
        <p:spPr>
          <a:xfrm>
            <a:off x="6777332" y="3200400"/>
            <a:ext cx="6357257" cy="7402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Changes related to NLB for Ingress CIDR Block to be 0.0.0.0/0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833715-580A-E248-A616-1993E34EFDF8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103914" y="3570515"/>
            <a:ext cx="2673418" cy="13335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ED4F7E-ADCA-B74A-93BD-E732B03C7A6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45943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18A23FF-6616-B740-ACD5-0C827651D92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DB9BB5-AAD1-6846-81B7-924CBB49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43" y="1970314"/>
            <a:ext cx="5651500" cy="50292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C99B7FF-D2F3-FF4E-861F-3C6E7AB656F7}"/>
              </a:ext>
            </a:extLst>
          </p:cNvPr>
          <p:cNvSpPr/>
          <p:nvPr/>
        </p:nvSpPr>
        <p:spPr>
          <a:xfrm>
            <a:off x="293914" y="1992086"/>
            <a:ext cx="5138057" cy="1012371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8E7006-9D0A-F748-905E-249B5C1AC39E}"/>
              </a:ext>
            </a:extLst>
          </p:cNvPr>
          <p:cNvSpPr/>
          <p:nvPr/>
        </p:nvSpPr>
        <p:spPr>
          <a:xfrm>
            <a:off x="381000" y="3331029"/>
            <a:ext cx="3581400" cy="37011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D4F3A57-A496-344F-9EA2-5957274EA909}"/>
              </a:ext>
            </a:extLst>
          </p:cNvPr>
          <p:cNvSpPr/>
          <p:nvPr/>
        </p:nvSpPr>
        <p:spPr>
          <a:xfrm>
            <a:off x="293914" y="4321629"/>
            <a:ext cx="3646715" cy="391885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8190633-2ABC-054D-9046-9F677A8BE283}"/>
              </a:ext>
            </a:extLst>
          </p:cNvPr>
          <p:cNvSpPr/>
          <p:nvPr/>
        </p:nvSpPr>
        <p:spPr>
          <a:xfrm>
            <a:off x="337457" y="5323114"/>
            <a:ext cx="3276600" cy="413657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E490A3-E35D-B04B-9A46-0689216D39C4}"/>
              </a:ext>
            </a:extLst>
          </p:cNvPr>
          <p:cNvSpPr/>
          <p:nvPr/>
        </p:nvSpPr>
        <p:spPr>
          <a:xfrm>
            <a:off x="7075714" y="1992086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Load Balancer using Terraform Module with TCP and TLS Listeners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26AA14-C23B-714B-8E9A-8475CC2E5109}"/>
              </a:ext>
            </a:extLst>
          </p:cNvPr>
          <p:cNvSpPr/>
          <p:nvPr/>
        </p:nvSpPr>
        <p:spPr>
          <a:xfrm>
            <a:off x="7075714" y="2906486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Route53 related DNS Name and NLB References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7C731D5-6724-EE4D-BFA6-68E384E34569}"/>
              </a:ext>
            </a:extLst>
          </p:cNvPr>
          <p:cNvSpPr/>
          <p:nvPr/>
        </p:nvSpPr>
        <p:spPr>
          <a:xfrm>
            <a:off x="7075714" y="3810000"/>
            <a:ext cx="7217229" cy="6096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Integrate Autoscaling Group and NLB to attach Autoscaling Group EC2 Instances to NLB Target Group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1B9669-0DA5-E342-AA7B-10823A6645FB}"/>
              </a:ext>
            </a:extLst>
          </p:cNvPr>
          <p:cNvSpPr/>
          <p:nvPr/>
        </p:nvSpPr>
        <p:spPr>
          <a:xfrm>
            <a:off x="7119257" y="4713514"/>
            <a:ext cx="7217229" cy="6096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TTSP ALB Policy which is not applicable for NLB </a:t>
            </a:r>
            <a:r>
              <a:rPr lang="en-US" dirty="0" err="1"/>
              <a:t>usecase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34EEFF-3638-AC4B-8C8F-1A24B48A74C1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5431971" y="2296886"/>
            <a:ext cx="1643743" cy="2013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BFEABC-13A1-BC4E-BC32-44A3E88C4543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962400" y="3211286"/>
            <a:ext cx="3113314" cy="30480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718E6F-634C-B44B-B541-7324714333C9}"/>
              </a:ext>
            </a:extLst>
          </p:cNvPr>
          <p:cNvCxnSpPr>
            <a:stCxn id="13" idx="1"/>
          </p:cNvCxnSpPr>
          <p:nvPr/>
        </p:nvCxnSpPr>
        <p:spPr>
          <a:xfrm flipH="1">
            <a:off x="3940629" y="4114800"/>
            <a:ext cx="3135085" cy="413658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811F62-E27A-D54C-B474-E12B190C8B9A}"/>
              </a:ext>
            </a:extLst>
          </p:cNvPr>
          <p:cNvCxnSpPr>
            <a:endCxn id="10" idx="3"/>
          </p:cNvCxnSpPr>
          <p:nvPr/>
        </p:nvCxnSpPr>
        <p:spPr>
          <a:xfrm flipH="1">
            <a:off x="3614057" y="5018314"/>
            <a:ext cx="3461657" cy="5116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080442-C21C-1E40-A5F1-EF289E3A6A3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2866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19" y="1947523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CloudWatch Alarms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243A0C2-0DBD-A940-B83E-068BB15906F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50741329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29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http://cloudwatch1.nholuongut.com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22B1B5A-F569-1C4B-B555-AC08920F7D6A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7708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4" grpId="0" animBg="1"/>
      <p:bldP spid="115" grpId="0" animBg="1"/>
      <p:bldP spid="117" grpId="0" animBg="1"/>
      <p:bldP spid="118" grpId="0" animBg="1"/>
      <p:bldP spid="7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67AB-AFB0-C54F-AE47-935A5C67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20" y="316089"/>
            <a:ext cx="3841709" cy="71571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AF7F74-3753-1447-85E9-3ACBE84DFF2B}"/>
              </a:ext>
            </a:extLst>
          </p:cNvPr>
          <p:cNvSpPr/>
          <p:nvPr/>
        </p:nvSpPr>
        <p:spPr>
          <a:xfrm>
            <a:off x="545809" y="948267"/>
            <a:ext cx="1644236" cy="2370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56F3C4-26EE-4643-BA0B-11E3C0CB77EB}"/>
              </a:ext>
            </a:extLst>
          </p:cNvPr>
          <p:cNvSpPr/>
          <p:nvPr/>
        </p:nvSpPr>
        <p:spPr>
          <a:xfrm>
            <a:off x="5768622" y="1580444"/>
            <a:ext cx="8365067" cy="7224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 related Node JS Files for Heart Beat Monitor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95743A-87A3-0F4B-937A-25127F55D1BF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2190045" y="1066800"/>
            <a:ext cx="3578577" cy="8748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9E749A9-151E-B24A-91D9-FD2091CDC955}"/>
              </a:ext>
            </a:extLst>
          </p:cNvPr>
          <p:cNvSpPr/>
          <p:nvPr/>
        </p:nvSpPr>
        <p:spPr>
          <a:xfrm>
            <a:off x="6721306" y="3217738"/>
            <a:ext cx="6017756" cy="25363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changes from c1 to c13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41954E-BE59-184D-86B8-1F2A0A32D94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3275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C8564E9-F1A5-384B-99CD-14EB74232748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23FF4-E316-7A46-85D5-C2683C8AA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44" y="1917700"/>
            <a:ext cx="5486400" cy="439420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12B2F5-54B7-AA44-82EC-BBE153B1E87B}"/>
              </a:ext>
            </a:extLst>
          </p:cNvPr>
          <p:cNvSpPr/>
          <p:nvPr/>
        </p:nvSpPr>
        <p:spPr>
          <a:xfrm>
            <a:off x="7315200" y="2314222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Autoscaling Alarms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DC66BB1-ADC2-DF43-8764-B06032D6946B}"/>
              </a:ext>
            </a:extLst>
          </p:cNvPr>
          <p:cNvSpPr/>
          <p:nvPr/>
        </p:nvSpPr>
        <p:spPr>
          <a:xfrm>
            <a:off x="7315199" y="3177822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Application Load Balancer Alarms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06CBA6-9149-6B4C-AEEC-EA96F2EEBD10}"/>
              </a:ext>
            </a:extLst>
          </p:cNvPr>
          <p:cNvSpPr/>
          <p:nvPr/>
        </p:nvSpPr>
        <p:spPr>
          <a:xfrm>
            <a:off x="7315200" y="4114800"/>
            <a:ext cx="6999111" cy="66604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CIS Alarms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15D4245-02F4-7F45-B2AD-2938B6E7E05F}"/>
              </a:ext>
            </a:extLst>
          </p:cNvPr>
          <p:cNvSpPr/>
          <p:nvPr/>
        </p:nvSpPr>
        <p:spPr>
          <a:xfrm>
            <a:off x="7315199" y="4978400"/>
            <a:ext cx="6999111" cy="6660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Synthetics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C38FC4-EEB4-3E49-862E-730BD83071BF}"/>
              </a:ext>
            </a:extLst>
          </p:cNvPr>
          <p:cNvSpPr/>
          <p:nvPr/>
        </p:nvSpPr>
        <p:spPr>
          <a:xfrm>
            <a:off x="372533" y="3635022"/>
            <a:ext cx="3657600" cy="1343378"/>
          </a:xfrm>
          <a:prstGeom prst="roundRect">
            <a:avLst>
              <a:gd name="adj" fmla="val 490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A90A1C-B9D1-8A41-8C8A-266189107B3F}"/>
              </a:ext>
            </a:extLst>
          </p:cNvPr>
          <p:cNvCxnSpPr>
            <a:stCxn id="10" idx="3"/>
            <a:endCxn id="4" idx="1"/>
          </p:cNvCxnSpPr>
          <p:nvPr/>
        </p:nvCxnSpPr>
        <p:spPr>
          <a:xfrm flipV="1">
            <a:off x="4030133" y="2647245"/>
            <a:ext cx="3285067" cy="16594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52A4CA-73AA-C44C-9857-028DA9477E78}"/>
              </a:ext>
            </a:extLst>
          </p:cNvPr>
          <p:cNvCxnSpPr>
            <a:stCxn id="10" idx="3"/>
            <a:endCxn id="7" idx="1"/>
          </p:cNvCxnSpPr>
          <p:nvPr/>
        </p:nvCxnSpPr>
        <p:spPr>
          <a:xfrm flipV="1">
            <a:off x="4030133" y="3510845"/>
            <a:ext cx="3285066" cy="79586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DFD4DB-67F5-AC49-BCCA-5AF621A19AAC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4030133" y="4306711"/>
            <a:ext cx="3285067" cy="1411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DECB1D-E7EF-5C44-A866-6711EA0CF02F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4030133" y="4306711"/>
            <a:ext cx="3285066" cy="10047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1F673F-A2F3-CB40-AB61-304FD00E69A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48058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7776" y="2532543"/>
            <a:ext cx="779951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Build Terraform Modules Locally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B782EF-3501-114E-81A8-CE4FFC7B58B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7902557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1E414-2568-FC45-87F6-35F2D75F6AC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8310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050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apps.nholuongut.com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558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apps.nholuongut.com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050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apps.nholuongut.com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11C404-61E8-5149-9832-21E75C12A52A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669907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79E6E26-8651-7D43-A689-808C63085C6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55073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08333" y="2471775"/>
            <a:ext cx="1295354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Remote State Storage with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AWS S3 &amp; AWS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734" y="212289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17">
            <a:extLst>
              <a:ext uri="{FF2B5EF4-FFF2-40B4-BE49-F238E27FC236}">
                <a16:creationId xmlns:a16="http://schemas.microsoft.com/office/drawing/2014/main" id="{B306B779-F605-4843-ACEE-34B44B5B7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3081" y="648656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FB6C4573-5ED3-EF4C-A345-64D567833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35461" y="7258683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</a:t>
            </a:r>
          </a:p>
        </p:txBody>
      </p:sp>
      <p:pic>
        <p:nvPicPr>
          <p:cNvPr id="49" name="Graphic 8">
            <a:extLst>
              <a:ext uri="{FF2B5EF4-FFF2-40B4-BE49-F238E27FC236}">
                <a16:creationId xmlns:a16="http://schemas.microsoft.com/office/drawing/2014/main" id="{EA44B1AC-BF8C-6B4C-8EF9-8CDD2F46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42" y="22770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9">
            <a:extLst>
              <a:ext uri="{FF2B5EF4-FFF2-40B4-BE49-F238E27FC236}">
                <a16:creationId xmlns:a16="http://schemas.microsoft.com/office/drawing/2014/main" id="{052DF984-ABCE-A845-99FF-CE7E36881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304060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51" name="Graphic 23">
            <a:extLst>
              <a:ext uri="{FF2B5EF4-FFF2-40B4-BE49-F238E27FC236}">
                <a16:creationId xmlns:a16="http://schemas.microsoft.com/office/drawing/2014/main" id="{65B32E0F-2869-3747-B9C8-6A0DE5AC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41" y="3929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2">
            <a:extLst>
              <a:ext uri="{FF2B5EF4-FFF2-40B4-BE49-F238E27FC236}">
                <a16:creationId xmlns:a16="http://schemas.microsoft.com/office/drawing/2014/main" id="{36822B6A-EFD9-FE4C-9ADC-6215B8716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37" y="4734880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7617E7-E6AD-CE40-A2B3-A833E6C4781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96184920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303459-0CB5-1740-8FCD-0C00747AFA7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6A2B75-6FBB-864B-883A-8A7287C99A89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1085E-A82E-F94A-8B9A-A23A818462B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6529D9-B46C-C94B-A95D-B1020F04201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2C4196-801D-E74D-B162-BCC83D60C4D4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00B050"/>
                </a:solidFill>
              </a:rPr>
              <a:t>Remote</a:t>
            </a:r>
            <a:r>
              <a:rPr lang="en-US" dirty="0"/>
              <a:t> State File with State </a:t>
            </a:r>
            <a:r>
              <a:rPr lang="en-US" dirty="0">
                <a:solidFill>
                  <a:srgbClr val="00B050"/>
                </a:solidFill>
              </a:rPr>
              <a:t>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44209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396909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22681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03640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to Remote Backend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35744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46345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578449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E5E6BEA-5CD6-4347-A71F-C155C957761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2BEF8C-2E12-454E-BAC0-43CEE7BDBFA4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80DF82-C362-814E-A7F0-9015E2EDC09A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047786" y="2444154"/>
            <a:ext cx="12053806" cy="492613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1" y="111779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759" y="24477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64529" y="4034023"/>
            <a:ext cx="1765300" cy="1754588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74836" y="277581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42" y="277787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36" y="404806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306537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512" y="358565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87100" y="4034022"/>
            <a:ext cx="1765300" cy="170426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49267" y="277581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267" y="277422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763" y="403853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122" y="114093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274" y="91709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308335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7815" y="362407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9669" y="426534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07" y="538540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267" y="425586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217" y="542435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9257" y="2890277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98463" y="-55994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78262" y="-59920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2" y="279522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32054" y="432970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72181" y="43320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95278" y="3596123"/>
            <a:ext cx="1941378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app1.nholuongut.com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62692" y="359140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Any other domain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808669" y="3577821"/>
            <a:ext cx="1980371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app2.nholuongut.com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62691" y="401982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59" y="489147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977" y="487049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23731" y="495417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201582" y="495306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730890" y="3110074"/>
            <a:ext cx="635097" cy="22350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850346" y="1225676"/>
            <a:ext cx="637457" cy="60062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10361839" y="3328768"/>
            <a:ext cx="1276758" cy="240272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6221788" y="1592552"/>
            <a:ext cx="1277867" cy="58762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cxnSpLocks/>
            <a:stCxn id="97" idx="2"/>
            <a:endCxn id="37" idx="3"/>
          </p:cNvCxnSpPr>
          <p:nvPr/>
        </p:nvCxnSpPr>
        <p:spPr>
          <a:xfrm rot="5400000">
            <a:off x="8975814" y="-261592"/>
            <a:ext cx="595942" cy="221862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8220186" y="3079533"/>
            <a:ext cx="1578669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6165968" y="3052513"/>
            <a:ext cx="1485597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cxnSpLocks/>
            <a:stCxn id="74" idx="2"/>
            <a:endCxn id="37" idx="1"/>
          </p:cNvCxnSpPr>
          <p:nvPr/>
        </p:nvCxnSpPr>
        <p:spPr>
          <a:xfrm rot="16200000" flipH="1">
            <a:off x="6359277" y="-202307"/>
            <a:ext cx="592016" cy="2103977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6" y="277278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85" y="3537339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04" y="1653772"/>
            <a:ext cx="661940" cy="661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764" y="1915756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3406333" y="539227"/>
            <a:ext cx="25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http://app1.nholuongut.com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10078262" y="537213"/>
            <a:ext cx="2583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http://app2.nholuongut.com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45788" y="285808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9320" y="5641154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95297" y="2657629"/>
            <a:ext cx="6036105" cy="199148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Host Header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1040" y="-55994"/>
            <a:ext cx="609668" cy="60966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F3DA2C3-E968-6045-83AD-C5E72692BEFB}"/>
              </a:ext>
            </a:extLst>
          </p:cNvPr>
          <p:cNvSpPr txBox="1"/>
          <p:nvPr/>
        </p:nvSpPr>
        <p:spPr>
          <a:xfrm>
            <a:off x="6699750" y="466863"/>
            <a:ext cx="2811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myapps.nholuongut.com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>
            <a:off x="7935874" y="553674"/>
            <a:ext cx="0" cy="36341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915352" y="336384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915351" y="390534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899BB5A-0E98-0644-BED4-EE813189018D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935874" y="1374290"/>
            <a:ext cx="0" cy="279482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5B2DD62-EB42-994B-B0FA-DDE1109E606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935874" y="2315712"/>
            <a:ext cx="0" cy="479509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4069C849-DA42-4543-BA28-3DD945564BC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8771325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CE1634-862B-DB48-A9A4-689C527E5F8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E5122-08FA-2B42-99BC-C78AB3819E4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 Commands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17C41-C3C8-3D4A-9C45-A6B88CC79FB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0287161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7BF066-67C8-4E48-810D-2247801F0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Commands – </a:t>
            </a:r>
            <a:r>
              <a:rPr lang="en-US" dirty="0">
                <a:solidFill>
                  <a:srgbClr val="0070C0"/>
                </a:solidFill>
              </a:rPr>
              <a:t>State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40BE50-2E1C-0048-B259-E9D97BE2DB73}"/>
              </a:ext>
            </a:extLst>
          </p:cNvPr>
          <p:cNvSpPr/>
          <p:nvPr/>
        </p:nvSpPr>
        <p:spPr>
          <a:xfrm>
            <a:off x="5939413" y="2984361"/>
            <a:ext cx="2873828" cy="2502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/>
              <a:t>Commands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D8F359-D5BD-0249-9060-7CC7F173EFFB}"/>
              </a:ext>
            </a:extLst>
          </p:cNvPr>
          <p:cNvSpPr/>
          <p:nvPr/>
        </p:nvSpPr>
        <p:spPr>
          <a:xfrm>
            <a:off x="432079" y="1626407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show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B42D58-29CE-444C-9336-A171E28517BF}"/>
              </a:ext>
            </a:extLst>
          </p:cNvPr>
          <p:cNvSpPr/>
          <p:nvPr/>
        </p:nvSpPr>
        <p:spPr>
          <a:xfrm>
            <a:off x="432079" y="3069771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refresh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66AA8E-216D-5547-A159-919481EDD842}"/>
              </a:ext>
            </a:extLst>
          </p:cNvPr>
          <p:cNvSpPr/>
          <p:nvPr/>
        </p:nvSpPr>
        <p:spPr>
          <a:xfrm>
            <a:off x="432079" y="4501662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plan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59ABE3D-5526-A543-81B5-DCC186AEDC85}"/>
              </a:ext>
            </a:extLst>
          </p:cNvPr>
          <p:cNvSpPr/>
          <p:nvPr/>
        </p:nvSpPr>
        <p:spPr>
          <a:xfrm>
            <a:off x="432079" y="5933553"/>
            <a:ext cx="4803112" cy="984739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49E885-75C8-644D-9225-CB4884BF4785}"/>
              </a:ext>
            </a:extLst>
          </p:cNvPr>
          <p:cNvSpPr/>
          <p:nvPr/>
        </p:nvSpPr>
        <p:spPr>
          <a:xfrm>
            <a:off x="9517464" y="1626407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force-unlock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D21CDF-F138-EA4D-8B16-15E21FA1B647}"/>
              </a:ext>
            </a:extLst>
          </p:cNvPr>
          <p:cNvSpPr/>
          <p:nvPr/>
        </p:nvSpPr>
        <p:spPr>
          <a:xfrm>
            <a:off x="9517464" y="3069771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>
                <a:solidFill>
                  <a:srgbClr val="FFFF00"/>
                </a:solidFill>
              </a:rPr>
              <a:t>taint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BEE08E-6A3C-E448-BC5A-CF96CE8F790A}"/>
              </a:ext>
            </a:extLst>
          </p:cNvPr>
          <p:cNvSpPr/>
          <p:nvPr/>
        </p:nvSpPr>
        <p:spPr>
          <a:xfrm>
            <a:off x="9517464" y="4501662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  <a:r>
              <a:rPr lang="en-US" sz="3000" dirty="0" err="1">
                <a:solidFill>
                  <a:srgbClr val="FFFF00"/>
                </a:solidFill>
              </a:rPr>
              <a:t>untaint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FDC6753-9E98-4747-8011-877DA3FEC988}"/>
              </a:ext>
            </a:extLst>
          </p:cNvPr>
          <p:cNvSpPr/>
          <p:nvPr/>
        </p:nvSpPr>
        <p:spPr>
          <a:xfrm>
            <a:off x="9517464" y="5933553"/>
            <a:ext cx="4803112" cy="98473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apply target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63EB1F-9FDA-C641-A2FD-52DCC7EF791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44665641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Terraform Remote State Datasource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87E242-9933-7246-A2EE-D0E2ED01E05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7905205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DED904-0070-5141-A395-8955EE7EB9B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103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tfremoteds.nholuongut.com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C687E7-39FF-F849-99C1-7C521C55915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687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E4524-2579-A649-B54D-3D81D20B8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" y="2463800"/>
            <a:ext cx="4305300" cy="3302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A2FBE-643F-1849-87A0-3A7B1979A872}"/>
              </a:ext>
            </a:extLst>
          </p:cNvPr>
          <p:cNvSpPr/>
          <p:nvPr/>
        </p:nvSpPr>
        <p:spPr>
          <a:xfrm>
            <a:off x="824090" y="2765777"/>
            <a:ext cx="2596444" cy="300002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879C53-B329-424D-A538-11FCBFBAEE5C}"/>
              </a:ext>
            </a:extLst>
          </p:cNvPr>
          <p:cNvSpPr/>
          <p:nvPr/>
        </p:nvSpPr>
        <p:spPr>
          <a:xfrm>
            <a:off x="7315200" y="2935818"/>
            <a:ext cx="6344355" cy="207645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Project-1</a:t>
            </a:r>
          </a:p>
          <a:p>
            <a:pPr algn="ctr"/>
            <a:r>
              <a:rPr lang="en-US" sz="3000" dirty="0"/>
              <a:t>Create VPC Resources with Terraform Backend as S3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3F628C-4F79-8E46-98F6-A586928F74F6}"/>
              </a:ext>
            </a:extLst>
          </p:cNvPr>
          <p:cNvCxnSpPr>
            <a:stCxn id="10" idx="2"/>
          </p:cNvCxnSpPr>
          <p:nvPr/>
        </p:nvCxnSpPr>
        <p:spPr>
          <a:xfrm flipH="1">
            <a:off x="3420534" y="3974043"/>
            <a:ext cx="3894666" cy="2917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B27D5D-6E40-B54B-BDEB-A1DE6C056D8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669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Project-1: Terraform Backend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D4360-43CB-2040-AF13-9D0BD9AF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978" y="1834849"/>
            <a:ext cx="10303933" cy="55331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82629-9B8E-D644-A45E-047E0823D0B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4757490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F6A5AB85-36B7-524C-AA4D-4B586D8E07BD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49177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F0FB1-BD78-164D-9AA5-B2192BDE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3" y="50243"/>
            <a:ext cx="3836793" cy="75409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04475A-FBCC-2F42-8472-290D3792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89" y="6918121"/>
            <a:ext cx="4271434" cy="673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775375B-D7D0-5D48-8D78-0A48AA4B73E9}"/>
              </a:ext>
            </a:extLst>
          </p:cNvPr>
          <p:cNvSpPr/>
          <p:nvPr/>
        </p:nvSpPr>
        <p:spPr>
          <a:xfrm>
            <a:off x="219893" y="982133"/>
            <a:ext cx="3313529" cy="284936"/>
          </a:xfrm>
          <a:prstGeom prst="roundRect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DEFBBE2-99E6-954A-B16F-32CAE2BB88E7}"/>
              </a:ext>
            </a:extLst>
          </p:cNvPr>
          <p:cNvSpPr/>
          <p:nvPr/>
        </p:nvSpPr>
        <p:spPr>
          <a:xfrm>
            <a:off x="5858933" y="1478844"/>
            <a:ext cx="8551574" cy="869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Definition which will reference the Project-1 state 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914348-005D-1E49-9E4E-B133C052D785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 flipV="1">
            <a:off x="3533422" y="1124601"/>
            <a:ext cx="2325511" cy="788866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29E24B-7954-6E4D-BF26-CE73B62F897D}"/>
              </a:ext>
            </a:extLst>
          </p:cNvPr>
          <p:cNvSpPr/>
          <p:nvPr/>
        </p:nvSpPr>
        <p:spPr>
          <a:xfrm>
            <a:off x="5858933" y="3131682"/>
            <a:ext cx="8235485" cy="30028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Project-2</a:t>
            </a:r>
          </a:p>
          <a:p>
            <a:pPr algn="ctr"/>
            <a:r>
              <a:rPr lang="en-US" sz="3000" dirty="0"/>
              <a:t>In this project, we will create Autoscaling Groups, Application Load Balancers in VPC created using Project-1 using Terraform Remote State Datasource.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B70F8-B9E5-494C-828F-F7E0642EDA1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5757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886863" y="2267532"/>
            <a:ext cx="11452744" cy="510275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1118092"/>
            <a:ext cx="13364612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11245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70" y="22642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4008293"/>
            <a:ext cx="1765300" cy="178380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2750086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2752146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402233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03964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3559929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5638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4008292"/>
            <a:ext cx="1765300" cy="1832405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2750086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27484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401280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08209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9066" y="106357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612" y="9410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05762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3598348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423961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6284" y="56036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423013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3780" y="5490216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31619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276949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430397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430633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3570393"/>
            <a:ext cx="1963290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cheader</a:t>
            </a:r>
            <a:r>
              <a:rPr lang="en-US" sz="1600" dirty="0">
                <a:solidFill>
                  <a:schemeClr val="bg1"/>
                </a:solidFill>
              </a:rPr>
              <a:t>=my-app-1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3565679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357369" y="3552091"/>
            <a:ext cx="1680626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cheader</a:t>
            </a:r>
            <a:r>
              <a:rPr lang="en-US" sz="1400" dirty="0">
                <a:solidFill>
                  <a:schemeClr val="bg1"/>
                </a:solidFill>
              </a:rPr>
              <a:t>=my-app-2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6967736" y="3994094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865748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84476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92844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927337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cxnSpLocks/>
            <a:stCxn id="13" idx="2"/>
            <a:endCxn id="32" idx="3"/>
          </p:cNvCxnSpPr>
          <p:nvPr/>
        </p:nvCxnSpPr>
        <p:spPr>
          <a:xfrm rot="5400000">
            <a:off x="4341413" y="3078866"/>
            <a:ext cx="635097" cy="22460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cxnSpLocks/>
            <a:stCxn id="13" idx="2"/>
            <a:endCxn id="62" idx="1"/>
          </p:cNvCxnSpPr>
          <p:nvPr/>
        </p:nvCxnSpPr>
        <p:spPr>
          <a:xfrm rot="16200000" flipH="1">
            <a:off x="8460869" y="1205424"/>
            <a:ext cx="637457" cy="59952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cxnSpLocks/>
            <a:stCxn id="56" idx="2"/>
            <a:endCxn id="61" idx="1"/>
          </p:cNvCxnSpPr>
          <p:nvPr/>
        </p:nvCxnSpPr>
        <p:spPr>
          <a:xfrm rot="16200000" flipH="1">
            <a:off x="9863775" y="3199929"/>
            <a:ext cx="1276758" cy="260894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cxnSpLocks/>
            <a:stCxn id="56" idx="2"/>
            <a:endCxn id="60" idx="3"/>
          </p:cNvCxnSpPr>
          <p:nvPr/>
        </p:nvCxnSpPr>
        <p:spPr>
          <a:xfrm rot="5400000">
            <a:off x="5723724" y="1669931"/>
            <a:ext cx="1277867" cy="567005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cxnSpLocks/>
            <a:stCxn id="52" idx="3"/>
            <a:endCxn id="56" idx="0"/>
          </p:cNvCxnSpPr>
          <p:nvPr/>
        </p:nvCxnSpPr>
        <p:spPr>
          <a:xfrm>
            <a:off x="7825231" y="3053803"/>
            <a:ext cx="1372451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cxnSpLocks/>
            <a:endCxn id="13" idx="0"/>
          </p:cNvCxnSpPr>
          <p:nvPr/>
        </p:nvCxnSpPr>
        <p:spPr>
          <a:xfrm rot="10800000" flipV="1">
            <a:off x="5781969" y="3026783"/>
            <a:ext cx="1474641" cy="54361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65" y="27979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94" y="3562483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638" y="1534187"/>
            <a:ext cx="619563" cy="61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445" y="1811691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6180346" y="550256"/>
            <a:ext cx="2811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myapps.nholuongut.com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2832352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0327" y="5765588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2514136"/>
            <a:ext cx="6036105" cy="1428747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Custom Header Based Routing &amp; Redirects with Query String and Host Header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34533" y="129527"/>
            <a:ext cx="609668" cy="6096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DCBAFBC-4EB7-9842-AFF9-9988228D5E00}"/>
              </a:ext>
            </a:extLst>
          </p:cNvPr>
          <p:cNvCxnSpPr>
            <a:cxnSpLocks/>
            <a:stCxn id="71" idx="2"/>
            <a:endCxn id="37" idx="0"/>
          </p:cNvCxnSpPr>
          <p:nvPr/>
        </p:nvCxnSpPr>
        <p:spPr>
          <a:xfrm flipH="1">
            <a:off x="7527212" y="739195"/>
            <a:ext cx="12155" cy="20180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3338115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F307-69D0-6C47-A10F-8AFF95B556DE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520396" y="3879611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39E3A741-2781-B54C-84D0-4894CC37C2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6451" y="89977"/>
            <a:ext cx="609668" cy="609668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8682AE-3984-C84F-9C06-D630FC98DC26}"/>
              </a:ext>
            </a:extLst>
          </p:cNvPr>
          <p:cNvSpPr txBox="1"/>
          <p:nvPr/>
        </p:nvSpPr>
        <p:spPr>
          <a:xfrm>
            <a:off x="9426451" y="-63543"/>
            <a:ext cx="2703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Query String External Redirect 302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DC7261-0D80-A342-A556-CFC07D988DBF}"/>
              </a:ext>
            </a:extLst>
          </p:cNvPr>
          <p:cNvSpPr txBox="1"/>
          <p:nvPr/>
        </p:nvSpPr>
        <p:spPr>
          <a:xfrm>
            <a:off x="9406501" y="664799"/>
            <a:ext cx="4396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myapps.nholuongut.com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/?website=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aws-eks</a:t>
            </a:r>
            <a:endParaRPr 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CBF596C4-8C76-AE4F-9F74-85E7CBD0D8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110327" y="146608"/>
            <a:ext cx="609668" cy="60966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96DB89-1014-A840-9335-2A1976488CC2}"/>
              </a:ext>
            </a:extLst>
          </p:cNvPr>
          <p:cNvCxnSpPr>
            <a:cxnSpLocks/>
            <a:stCxn id="75" idx="2"/>
            <a:endCxn id="37" idx="0"/>
          </p:cNvCxnSpPr>
          <p:nvPr/>
        </p:nvCxnSpPr>
        <p:spPr>
          <a:xfrm flipH="1">
            <a:off x="7527212" y="699645"/>
            <a:ext cx="2204073" cy="241356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194B734-1BE9-CC43-B89B-204A624FCD19}"/>
              </a:ext>
            </a:extLst>
          </p:cNvPr>
          <p:cNvSpPr/>
          <p:nvPr/>
        </p:nvSpPr>
        <p:spPr>
          <a:xfrm>
            <a:off x="13595365" y="5893339"/>
            <a:ext cx="973024" cy="61266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Website-1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65B5ACD8-CEAA-A94E-85B7-E749C6321C96}"/>
              </a:ext>
            </a:extLst>
          </p:cNvPr>
          <p:cNvSpPr/>
          <p:nvPr/>
        </p:nvSpPr>
        <p:spPr>
          <a:xfrm>
            <a:off x="13604259" y="6665394"/>
            <a:ext cx="973024" cy="61266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External Website-2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C69A111-A507-434A-B806-831D7A2A5D45}"/>
              </a:ext>
            </a:extLst>
          </p:cNvPr>
          <p:cNvSpPr txBox="1"/>
          <p:nvPr/>
        </p:nvSpPr>
        <p:spPr>
          <a:xfrm>
            <a:off x="3787285" y="802356"/>
            <a:ext cx="2956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http://azure-</a:t>
            </a:r>
            <a:r>
              <a:rPr lang="en-US" sz="1600" dirty="0" err="1">
                <a:solidFill>
                  <a:srgbClr val="00B0F0"/>
                </a:solidFill>
              </a:rPr>
              <a:t>aks.nholuongut.com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9C8C8EE-08C4-6543-AC5A-0922346FC076}"/>
              </a:ext>
            </a:extLst>
          </p:cNvPr>
          <p:cNvSpPr txBox="1"/>
          <p:nvPr/>
        </p:nvSpPr>
        <p:spPr>
          <a:xfrm>
            <a:off x="4229185" y="-52071"/>
            <a:ext cx="2698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Host Header External Redirect 302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D0E5CF25-54AC-644C-B3F2-3C9047EE5F2C}"/>
              </a:ext>
            </a:extLst>
          </p:cNvPr>
          <p:cNvCxnSpPr>
            <a:cxnSpLocks/>
            <a:stCxn id="52" idx="3"/>
            <a:endCxn id="45" idx="1"/>
          </p:cNvCxnSpPr>
          <p:nvPr/>
        </p:nvCxnSpPr>
        <p:spPr>
          <a:xfrm>
            <a:off x="7825231" y="3053803"/>
            <a:ext cx="5770134" cy="3145871"/>
          </a:xfrm>
          <a:prstGeom prst="bentConnector3">
            <a:avLst>
              <a:gd name="adj1" fmla="val 44081"/>
            </a:avLst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D5551658-8443-2342-A50E-CE0080162C4E}"/>
              </a:ext>
            </a:extLst>
          </p:cNvPr>
          <p:cNvCxnSpPr>
            <a:stCxn id="52" idx="3"/>
            <a:endCxn id="89" idx="1"/>
          </p:cNvCxnSpPr>
          <p:nvPr/>
        </p:nvCxnSpPr>
        <p:spPr>
          <a:xfrm>
            <a:off x="7825231" y="3053803"/>
            <a:ext cx="5779028" cy="39179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066EDA0-FE0D-1F43-8CF3-057FB2D924EB}"/>
              </a:ext>
            </a:extLst>
          </p:cNvPr>
          <p:cNvCxnSpPr>
            <a:cxnSpLocks/>
            <a:stCxn id="78" idx="2"/>
            <a:endCxn id="37" idx="0"/>
          </p:cNvCxnSpPr>
          <p:nvPr/>
        </p:nvCxnSpPr>
        <p:spPr>
          <a:xfrm>
            <a:off x="5415161" y="756276"/>
            <a:ext cx="2112051" cy="184725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ADC9EC-9B21-9445-99D5-46C35AAEAFF0}"/>
              </a:ext>
            </a:extLst>
          </p:cNvPr>
          <p:cNvSpPr txBox="1"/>
          <p:nvPr/>
        </p:nvSpPr>
        <p:spPr>
          <a:xfrm>
            <a:off x="7154803" y="-8626"/>
            <a:ext cx="1749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HTTP Header Routing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7EA5BE-5B2A-AE4B-BD8C-9788B1F36441}"/>
              </a:ext>
            </a:extLst>
          </p:cNvPr>
          <p:cNvCxnSpPr>
            <a:cxnSpLocks/>
            <a:stCxn id="93" idx="2"/>
            <a:endCxn id="52" idx="0"/>
          </p:cNvCxnSpPr>
          <p:nvPr/>
        </p:nvCxnSpPr>
        <p:spPr>
          <a:xfrm>
            <a:off x="7534420" y="2153750"/>
            <a:ext cx="6499" cy="61574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BF3A215-D53A-EC48-994D-649FED2BF3B9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7212" y="1398201"/>
            <a:ext cx="7208" cy="135986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5BDA76E-8F3E-284B-9C80-4508C6E269C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6604336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Project-2: Terraform Remote State Datasource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80D03-17CE-7C4F-AB25-5A18DCA0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57350"/>
            <a:ext cx="11430000" cy="491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536635-ADC9-8C49-8FCA-FEA15D63039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8805270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189B2-B42E-E54D-BDF2-284E8469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Project-2: Terraform Backend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87714-76CE-F64B-9EF9-1F953BB1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423" y="1461658"/>
            <a:ext cx="11226800" cy="598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C774B-4FAD-C542-927F-DF38A4E467F4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9585317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376" y="1852711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7030A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Autoscaling with Launch Templates</a:t>
            </a:r>
          </a:p>
          <a:p>
            <a:pPr marL="0" indent="0" algn="ctr">
              <a:buNone/>
            </a:pPr>
            <a:r>
              <a:rPr lang="en-US" sz="4000" b="1" dirty="0" err="1">
                <a:solidFill>
                  <a:srgbClr val="C00000"/>
                </a:solidFill>
              </a:rPr>
              <a:t>IaC</a:t>
            </a:r>
            <a:r>
              <a:rPr lang="en-US" sz="4000" b="1" dirty="0">
                <a:solidFill>
                  <a:srgbClr val="C00000"/>
                </a:solidFill>
              </a:rPr>
              <a:t> DevOps with AWS </a:t>
            </a:r>
            <a:r>
              <a:rPr lang="en-US" sz="4000" b="1" dirty="0" err="1">
                <a:solidFill>
                  <a:srgbClr val="C00000"/>
                </a:solidFill>
              </a:rPr>
              <a:t>CodePipeline</a:t>
            </a:r>
            <a:endParaRPr lang="en-US" sz="4000" b="1" dirty="0">
              <a:solidFill>
                <a:srgbClr val="C0000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D6BE8934-10D0-9E45-AB6A-679F2B90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6C51D3B-FD75-3C4D-A1F6-3A314C86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5B2F39CE-34E5-1C42-AFE8-44E60DB49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327A6D1F-7A37-AA40-AEBE-9211AB917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36" name="Graphic 6">
            <a:extLst>
              <a:ext uri="{FF2B5EF4-FFF2-40B4-BE49-F238E27FC236}">
                <a16:creationId xmlns:a16="http://schemas.microsoft.com/office/drawing/2014/main" id="{5BE7A67D-95DA-1D4A-BD5C-03D8961C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561" y="647825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9">
            <a:extLst>
              <a:ext uri="{FF2B5EF4-FFF2-40B4-BE49-F238E27FC236}">
                <a16:creationId xmlns:a16="http://schemas.microsoft.com/office/drawing/2014/main" id="{3334DB89-605F-8941-907E-9CE5E31F6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2826" y="722069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49A519A8-5F6D-EA48-8EB3-9E4A2CD6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404" y="6458699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9">
            <a:extLst>
              <a:ext uri="{FF2B5EF4-FFF2-40B4-BE49-F238E27FC236}">
                <a16:creationId xmlns:a16="http://schemas.microsoft.com/office/drawing/2014/main" id="{DE6C14C2-94B1-6449-9948-D5E958EC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0821" y="7189386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4" name="Graphic 24">
            <a:extLst>
              <a:ext uri="{FF2B5EF4-FFF2-40B4-BE49-F238E27FC236}">
                <a16:creationId xmlns:a16="http://schemas.microsoft.com/office/drawing/2014/main" id="{A0349C38-7248-4148-8E19-76A160826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439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FB503388-1588-694B-95E1-6094FA51C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6823" y="7248562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pic>
        <p:nvPicPr>
          <p:cNvPr id="46" name="Graphic 19">
            <a:extLst>
              <a:ext uri="{FF2B5EF4-FFF2-40B4-BE49-F238E27FC236}">
                <a16:creationId xmlns:a16="http://schemas.microsoft.com/office/drawing/2014/main" id="{0476D6B4-0589-D545-A20F-CF3A38E5A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987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F8FE4111-FAAD-0C47-9C83-9FE4ABA91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4337" y="724353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pic>
        <p:nvPicPr>
          <p:cNvPr id="43" name="Graphic 8">
            <a:extLst>
              <a:ext uri="{FF2B5EF4-FFF2-40B4-BE49-F238E27FC236}">
                <a16:creationId xmlns:a16="http://schemas.microsoft.com/office/drawing/2014/main" id="{05AC7B1E-56EC-B14A-A3C7-474E995F4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672" y="499987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9">
            <a:extLst>
              <a:ext uri="{FF2B5EF4-FFF2-40B4-BE49-F238E27FC236}">
                <a16:creationId xmlns:a16="http://schemas.microsoft.com/office/drawing/2014/main" id="{CD0F1DAE-7F2D-B243-ABED-051AF5254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6897" y="5763463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49" name="Graphic 23">
            <a:extLst>
              <a:ext uri="{FF2B5EF4-FFF2-40B4-BE49-F238E27FC236}">
                <a16:creationId xmlns:a16="http://schemas.microsoft.com/office/drawing/2014/main" id="{17948C21-6A81-2044-88C1-A40A10F16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278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TextBox 12">
            <a:extLst>
              <a:ext uri="{FF2B5EF4-FFF2-40B4-BE49-F238E27FC236}">
                <a16:creationId xmlns:a16="http://schemas.microsoft.com/office/drawing/2014/main" id="{F759714B-C757-6C40-9072-4A915AB4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79321" y="7205414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pic>
        <p:nvPicPr>
          <p:cNvPr id="51" name="Graphic 6">
            <a:extLst>
              <a:ext uri="{FF2B5EF4-FFF2-40B4-BE49-F238E27FC236}">
                <a16:creationId xmlns:a16="http://schemas.microsoft.com/office/drawing/2014/main" id="{60B4E4BB-1944-D64F-AEAE-86ED1EB1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53" y="22048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9">
            <a:extLst>
              <a:ext uri="{FF2B5EF4-FFF2-40B4-BE49-F238E27FC236}">
                <a16:creationId xmlns:a16="http://schemas.microsoft.com/office/drawing/2014/main" id="{AB87F8F2-C465-5843-9119-A7B3CD4461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2975285"/>
            <a:ext cx="14089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53" name="Graphic 19">
            <a:extLst>
              <a:ext uri="{FF2B5EF4-FFF2-40B4-BE49-F238E27FC236}">
                <a16:creationId xmlns:a16="http://schemas.microsoft.com/office/drawing/2014/main" id="{A0117E6D-9DBC-664E-91A7-C7FD75D0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6" y="378772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1">
            <a:extLst>
              <a:ext uri="{FF2B5EF4-FFF2-40B4-BE49-F238E27FC236}">
                <a16:creationId xmlns:a16="http://schemas.microsoft.com/office/drawing/2014/main" id="{F305FC29-F854-5A46-8A5B-4E146F2FB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" y="4571453"/>
            <a:ext cx="14089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6AEA70E-4C28-1A47-853E-E2041A297E5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6691" y="5083753"/>
            <a:ext cx="828675" cy="762000"/>
          </a:xfrm>
          <a:prstGeom prst="rect">
            <a:avLst/>
          </a:prstGeom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3AC757E2-9165-8641-A35E-48DC2128B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154" y="5899675"/>
            <a:ext cx="9702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5DC50C6-9B94-4045-840F-FD46486688F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6517147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6FFFC8B-B784-B447-A584-065DF6C0E82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8061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4" grpId="0" animBg="1"/>
      <p:bldP spid="15" grpId="0"/>
      <p:bldP spid="16" grpId="0" animBg="1"/>
      <p:bldP spid="17" grpId="0"/>
      <p:bldP spid="19" grpId="0"/>
      <p:bldP spid="20" grpId="0" animBg="1"/>
      <p:bldP spid="21" grpId="0"/>
      <p:bldP spid="22" grpId="0" animBg="1"/>
      <p:bldP spid="23" grpId="0"/>
      <p:bldP spid="41" grpId="0"/>
      <p:bldP spid="42" grpId="0"/>
      <p:bldP spid="50" grpId="0" animBg="1"/>
      <p:bldP spid="54" grpId="0"/>
      <p:bldP spid="60" grpId="0"/>
      <p:bldP spid="62" grpId="0"/>
      <p:bldP spid="64" grpId="0"/>
      <p:bldP spid="65" grpId="0"/>
      <p:bldP spid="68" grpId="0"/>
      <p:bldP spid="70" grpId="0"/>
      <p:bldP spid="72" grpId="0"/>
      <p:bldP spid="73" grpId="0" animBg="1"/>
      <p:bldP spid="75" grpId="0" animBg="1"/>
      <p:bldP spid="77" grpId="0"/>
      <p:bldP spid="79" grpId="0"/>
      <p:bldP spid="81" grpId="0"/>
      <p:bldP spid="83" grpId="0"/>
      <p:bldP spid="84" grpId="0"/>
      <p:bldP spid="87" grpId="0"/>
      <p:bldP spid="89" grpId="0"/>
      <p:bldP spid="91" grpId="0"/>
      <p:bldP spid="92" grpId="0" animBg="1"/>
      <p:bldP spid="105" grpId="0"/>
      <p:bldP spid="107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057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http://devdemo1.nholuongut.com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C115AA-4F18-7647-A396-5D95E3C801D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84719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21626" y="346411"/>
            <a:ext cx="3192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http://stagedemo1.nholuongut.com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81000" y="2722480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F615DC-AF32-984D-BB9A-89274CEBFFD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0422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6" grpId="0" animBg="1"/>
      <p:bldP spid="27" grpId="0" animBg="1"/>
      <p:bldP spid="33" grpId="0" animBg="1"/>
      <p:bldP spid="36" grpId="0"/>
      <p:bldP spid="82" grpId="0"/>
      <p:bldP spid="84" grpId="0"/>
      <p:bldP spid="86" grpId="0"/>
      <p:bldP spid="69" grpId="0"/>
      <p:bldP spid="32" grpId="0"/>
      <p:bldP spid="62" grpId="0"/>
      <p:bldP spid="55" grpId="0" animBg="1"/>
      <p:bldP spid="88" grpId="0"/>
      <p:bldP spid="94" grpId="0"/>
      <p:bldP spid="98" grpId="0" animBg="1"/>
      <p:bldP spid="80" grpId="0" animBg="1"/>
      <p:bldP spid="121" grpId="0"/>
      <p:bldP spid="3" grpId="0"/>
      <p:bldP spid="78" grpId="0"/>
      <p:bldP spid="89" grpId="0" animBg="1"/>
      <p:bldP spid="96" grpId="0"/>
      <p:bldP spid="99" grpId="0"/>
      <p:bldP spid="110" grpId="0"/>
      <p:bldP spid="112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18E816-4A6D-D443-AC80-E30902DB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7" y="257071"/>
            <a:ext cx="3683919" cy="7058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221EEF-D353-9C41-8836-92C27D2AC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93" y="4890407"/>
            <a:ext cx="4406900" cy="2324100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9022B8FE-5D51-994D-8D69-EBDEFB273CC1}"/>
              </a:ext>
            </a:extLst>
          </p:cNvPr>
          <p:cNvSpPr txBox="1">
            <a:spLocks/>
          </p:cNvSpPr>
          <p:nvPr/>
        </p:nvSpPr>
        <p:spPr>
          <a:xfrm>
            <a:off x="6532687" y="165305"/>
            <a:ext cx="7910553" cy="10756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D6475-DDF6-E244-B2E7-39579C01B63B}"/>
              </a:ext>
            </a:extLst>
          </p:cNvPr>
          <p:cNvSpPr/>
          <p:nvPr/>
        </p:nvSpPr>
        <p:spPr>
          <a:xfrm>
            <a:off x="10308771" y="6172200"/>
            <a:ext cx="2264229" cy="707571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F4E5F4-88C8-C248-842D-48A12423E4D8}"/>
              </a:ext>
            </a:extLst>
          </p:cNvPr>
          <p:cNvSpPr/>
          <p:nvPr/>
        </p:nvSpPr>
        <p:spPr>
          <a:xfrm>
            <a:off x="4354286" y="6052457"/>
            <a:ext cx="4833257" cy="67491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and Staging </a:t>
            </a:r>
            <a:r>
              <a:rPr lang="en-US" dirty="0" err="1"/>
              <a:t>CodePipeline</a:t>
            </a:r>
            <a:endParaRPr lang="en-US" dirty="0"/>
          </a:p>
          <a:p>
            <a:pPr algn="ctr"/>
            <a:r>
              <a:rPr lang="en-US" dirty="0"/>
              <a:t>Build Specification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B242F4-6A5A-7F45-A157-414163018CEA}"/>
              </a:ext>
            </a:extLst>
          </p:cNvPr>
          <p:cNvCxnSpPr>
            <a:stCxn id="9" idx="3"/>
          </p:cNvCxnSpPr>
          <p:nvPr/>
        </p:nvCxnSpPr>
        <p:spPr>
          <a:xfrm>
            <a:off x="9187543" y="6389914"/>
            <a:ext cx="1121228" cy="13607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8344E6E-31CB-5342-97CA-83D4926496EB}"/>
              </a:ext>
            </a:extLst>
          </p:cNvPr>
          <p:cNvSpPr/>
          <p:nvPr/>
        </p:nvSpPr>
        <p:spPr>
          <a:xfrm>
            <a:off x="5617028" y="1572983"/>
            <a:ext cx="8262257" cy="138520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use the TF Configs from Section-15 Autoscaling with Launch Templates.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B0AB0CF-C8D9-2643-AA17-65214B453CAA}"/>
              </a:ext>
            </a:extLst>
          </p:cNvPr>
          <p:cNvSpPr/>
          <p:nvPr/>
        </p:nvSpPr>
        <p:spPr>
          <a:xfrm>
            <a:off x="5617027" y="3151413"/>
            <a:ext cx="8262257" cy="13852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going to make many changes to all these TF Configs to support multiple environments like Dev and Staging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FD423E-675D-D642-AD07-50FB20AE8CED}"/>
              </a:ext>
            </a:extLst>
          </p:cNvPr>
          <p:cNvCxnSpPr>
            <a:stCxn id="12" idx="2"/>
          </p:cNvCxnSpPr>
          <p:nvPr/>
        </p:nvCxnSpPr>
        <p:spPr>
          <a:xfrm flipH="1">
            <a:off x="4142436" y="2265587"/>
            <a:ext cx="1474592" cy="17281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B9B3F8-D925-854B-A291-3C3398F5138B}"/>
              </a:ext>
            </a:extLst>
          </p:cNvPr>
          <p:cNvCxnSpPr>
            <a:stCxn id="13" idx="2"/>
          </p:cNvCxnSpPr>
          <p:nvPr/>
        </p:nvCxnSpPr>
        <p:spPr>
          <a:xfrm flipH="1">
            <a:off x="4049486" y="3844017"/>
            <a:ext cx="1567541" cy="34698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BA3720B-3660-8543-9635-A000A54B164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41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Modules upgraded to Latest Version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76339" y="3076990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323159" y="4976668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323160" y="5868903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35477" y="3076990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2" y="4976668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82298" y="5868903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V5.4.0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6" y="4976668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V9.4.0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309252" y="5868903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89" y="4976668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2017565" y="5868903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8F4869-EB04-A397-588D-99F0DD6BC8CE}"/>
              </a:ext>
            </a:extLst>
          </p:cNvPr>
          <p:cNvSpPr/>
          <p:nvPr/>
        </p:nvSpPr>
        <p:spPr>
          <a:xfrm>
            <a:off x="323160" y="6728251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RDS Database Terraform Module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CAFCCE-38C8-1947-DDDA-7DBC2592763D}"/>
              </a:ext>
            </a:extLst>
          </p:cNvPr>
          <p:cNvSpPr/>
          <p:nvPr/>
        </p:nvSpPr>
        <p:spPr>
          <a:xfrm>
            <a:off x="6182298" y="6728251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50E1AA6-9167-7C86-E19F-B3D161EB61A7}"/>
              </a:ext>
            </a:extLst>
          </p:cNvPr>
          <p:cNvSpPr/>
          <p:nvPr/>
        </p:nvSpPr>
        <p:spPr>
          <a:xfrm>
            <a:off x="9309252" y="6728251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F5E4D52-B2D1-BF20-2E1D-4C071A3FEF03}"/>
              </a:ext>
            </a:extLst>
          </p:cNvPr>
          <p:cNvSpPr/>
          <p:nvPr/>
        </p:nvSpPr>
        <p:spPr>
          <a:xfrm>
            <a:off x="12017565" y="6728251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 Impact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93B43C-7219-DCBA-5DAD-0DAF8C95B3D5}"/>
              </a:ext>
            </a:extLst>
          </p:cNvPr>
          <p:cNvSpPr/>
          <p:nvPr/>
        </p:nvSpPr>
        <p:spPr>
          <a:xfrm>
            <a:off x="276339" y="4025767"/>
            <a:ext cx="4957591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 Module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A54A153-2F70-09FC-6670-D4DEADD77948}"/>
              </a:ext>
            </a:extLst>
          </p:cNvPr>
          <p:cNvSpPr/>
          <p:nvPr/>
        </p:nvSpPr>
        <p:spPr>
          <a:xfrm>
            <a:off x="6135477" y="4025767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V2.17.0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BB89B6F-A40F-58D3-8885-A602E5D878FE}"/>
              </a:ext>
            </a:extLst>
          </p:cNvPr>
          <p:cNvSpPr/>
          <p:nvPr/>
        </p:nvSpPr>
        <p:spPr>
          <a:xfrm>
            <a:off x="9239479" y="4025767"/>
            <a:ext cx="2359446" cy="6610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V5.6.0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969212D-F3C5-3A30-0455-81C772958C1D}"/>
              </a:ext>
            </a:extLst>
          </p:cNvPr>
          <p:cNvSpPr/>
          <p:nvPr/>
        </p:nvSpPr>
        <p:spPr>
          <a:xfrm>
            <a:off x="11947792" y="4025767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Very High Impact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6FBF13-3327-0549-8246-B7FA22646899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557987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37ED85-E2CA-FB4D-B515-ECACD66C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228" y="3887959"/>
            <a:ext cx="6678637" cy="84120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9EB77-B94D-994E-84C1-3B11ED342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391" y="2948721"/>
            <a:ext cx="1972336" cy="942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DBEB9-17CE-D540-93C1-385FD46AE57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521995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1652907" y="1737082"/>
            <a:ext cx="11686700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063" y="667216"/>
            <a:ext cx="13364612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083641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3" y="67016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907" y="174654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0834031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469574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479881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287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81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8557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469574" y="5877556"/>
            <a:ext cx="871888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574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192145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154312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312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808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192145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145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572" y="61457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796" y="39847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2860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714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24900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312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7125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9442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607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037099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1777226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4800323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6967737" y="2695336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8932675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028776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1806627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126921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246376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007602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5867550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7825231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352983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6" y="351043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425" y="4274992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024" y="943763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0005" y="1111797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550833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4167" y="6969094"/>
            <a:ext cx="1725939" cy="43002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4700342" y="1597224"/>
            <a:ext cx="6036105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13656" y="-13816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DNS to DB 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520397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6">
            <a:extLst>
              <a:ext uri="{FF2B5EF4-FFF2-40B4-BE49-F238E27FC236}">
                <a16:creationId xmlns:a16="http://schemas.microsoft.com/office/drawing/2014/main" id="{2042E5FB-77A3-5449-A67C-D8D37600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091" y="6149201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9">
            <a:extLst>
              <a:ext uri="{FF2B5EF4-FFF2-40B4-BE49-F238E27FC236}">
                <a16:creationId xmlns:a16="http://schemas.microsoft.com/office/drawing/2014/main" id="{6CE52584-4566-7943-A5DB-1C17DBA9B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3118" y="6714458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pic>
        <p:nvPicPr>
          <p:cNvPr id="97" name="Graphic 17">
            <a:extLst>
              <a:ext uri="{FF2B5EF4-FFF2-40B4-BE49-F238E27FC236}">
                <a16:creationId xmlns:a16="http://schemas.microsoft.com/office/drawing/2014/main" id="{E7D30F7A-1E8E-4C42-BFD1-54ABBB03F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022" y="46681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0854FC8-D230-7347-83DF-64C93AD44090}"/>
              </a:ext>
            </a:extLst>
          </p:cNvPr>
          <p:cNvSpPr txBox="1"/>
          <p:nvPr/>
        </p:nvSpPr>
        <p:spPr>
          <a:xfrm>
            <a:off x="11806627" y="475067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3" name="Graphic 17">
            <a:extLst>
              <a:ext uri="{FF2B5EF4-FFF2-40B4-BE49-F238E27FC236}">
                <a16:creationId xmlns:a16="http://schemas.microsoft.com/office/drawing/2014/main" id="{C28A95AF-35D8-CB45-B0A2-DF465B714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804" y="464533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6EE4DAE-8547-8B4D-BC1D-1E9B036BD1F0}"/>
              </a:ext>
            </a:extLst>
          </p:cNvPr>
          <p:cNvSpPr txBox="1"/>
          <p:nvPr/>
        </p:nvSpPr>
        <p:spPr>
          <a:xfrm>
            <a:off x="3045409" y="4727906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</a:t>
            </a:r>
          </a:p>
        </p:txBody>
      </p:sp>
      <p:pic>
        <p:nvPicPr>
          <p:cNvPr id="105" name="Graphic 6">
            <a:extLst>
              <a:ext uri="{FF2B5EF4-FFF2-40B4-BE49-F238E27FC236}">
                <a16:creationId xmlns:a16="http://schemas.microsoft.com/office/drawing/2014/main" id="{4C76C528-5657-504B-A66A-ACBF3503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477" y="6222515"/>
            <a:ext cx="540005" cy="54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9">
            <a:extLst>
              <a:ext uri="{FF2B5EF4-FFF2-40B4-BE49-F238E27FC236}">
                <a16:creationId xmlns:a16="http://schemas.microsoft.com/office/drawing/2014/main" id="{E12D7D21-659D-FF4A-A9F7-56E51032F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5504" y="6787772"/>
            <a:ext cx="161456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RDS DB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2B0FD6-4C3F-5247-B8B9-0F009C098844}"/>
              </a:ext>
            </a:extLst>
          </p:cNvPr>
          <p:cNvCxnSpPr>
            <a:endCxn id="105" idx="1"/>
          </p:cNvCxnSpPr>
          <p:nvPr/>
        </p:nvCxnSpPr>
        <p:spPr>
          <a:xfrm>
            <a:off x="3711503" y="6423514"/>
            <a:ext cx="8053974" cy="69004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E57DC21-650F-3E4F-B54A-05805F375B5B}"/>
              </a:ext>
            </a:extLst>
          </p:cNvPr>
          <p:cNvCxnSpPr>
            <a:stCxn id="55" idx="2"/>
            <a:endCxn id="104" idx="3"/>
          </p:cNvCxnSpPr>
          <p:nvPr/>
        </p:nvCxnSpPr>
        <p:spPr>
          <a:xfrm rot="5400000">
            <a:off x="4565290" y="1988243"/>
            <a:ext cx="1934082" cy="3976133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162E3910-C9D4-9E4B-851F-CDF31835EC5D}"/>
              </a:ext>
            </a:extLst>
          </p:cNvPr>
          <p:cNvCxnSpPr>
            <a:stCxn id="55" idx="2"/>
            <a:endCxn id="97" idx="1"/>
          </p:cNvCxnSpPr>
          <p:nvPr/>
        </p:nvCxnSpPr>
        <p:spPr>
          <a:xfrm rot="16200000" flipH="1">
            <a:off x="8667323" y="1862341"/>
            <a:ext cx="1940773" cy="4234625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74EF124-2714-C54D-B2F6-9B02DEBDCBC1}"/>
              </a:ext>
            </a:extLst>
          </p:cNvPr>
          <p:cNvCxnSpPr>
            <a:stCxn id="103" idx="2"/>
          </p:cNvCxnSpPr>
          <p:nvPr/>
        </p:nvCxnSpPr>
        <p:spPr>
          <a:xfrm>
            <a:off x="3275744" y="5209212"/>
            <a:ext cx="4265175" cy="125541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B4A7EA3-CFEA-4E4B-8EB5-DC048EC3B114}"/>
              </a:ext>
            </a:extLst>
          </p:cNvPr>
          <p:cNvCxnSpPr>
            <a:stCxn id="97" idx="2"/>
          </p:cNvCxnSpPr>
          <p:nvPr/>
        </p:nvCxnSpPr>
        <p:spPr>
          <a:xfrm flipH="1">
            <a:off x="7461864" y="5231981"/>
            <a:ext cx="4575098" cy="1256203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7520397" y="257514"/>
            <a:ext cx="5681445" cy="14096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7530658" y="1563031"/>
            <a:ext cx="10261" cy="3361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7520396" y="855674"/>
            <a:ext cx="10262" cy="8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9288450" y="-37741"/>
            <a:ext cx="3473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dns</a:t>
            </a:r>
            <a:r>
              <a:rPr lang="en-US" sz="1600" dirty="0">
                <a:solidFill>
                  <a:srgbClr val="00B050"/>
                </a:solidFill>
              </a:rPr>
              <a:t>-to-</a:t>
            </a:r>
            <a:r>
              <a:rPr lang="en-US" sz="1600" dirty="0" err="1">
                <a:solidFill>
                  <a:srgbClr val="00B050"/>
                </a:solidFill>
              </a:rPr>
              <a:t>db.nholuongut.com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D2D67D-ABB7-824A-BC6E-81FA83988359}"/>
              </a:ext>
            </a:extLst>
          </p:cNvPr>
          <p:cNvSpPr txBox="1"/>
          <p:nvPr/>
        </p:nvSpPr>
        <p:spPr>
          <a:xfrm>
            <a:off x="9277762" y="228139"/>
            <a:ext cx="3473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r>
              <a:rPr lang="en-US" sz="1600" dirty="0">
                <a:solidFill>
                  <a:srgbClr val="0070C0"/>
                </a:solidFill>
              </a:rPr>
              <a:t>-to-</a:t>
            </a:r>
            <a:r>
              <a:rPr lang="en-US" sz="1600" dirty="0" err="1">
                <a:solidFill>
                  <a:srgbClr val="0070C0"/>
                </a:solidFill>
              </a:rPr>
              <a:t>db.nholuongut.com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A85541C-7395-864B-85BC-9DEEAA3E655A}"/>
              </a:ext>
            </a:extLst>
          </p:cNvPr>
          <p:cNvSpPr txBox="1"/>
          <p:nvPr/>
        </p:nvSpPr>
        <p:spPr>
          <a:xfrm>
            <a:off x="9288450" y="415716"/>
            <a:ext cx="2981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http://</a:t>
            </a:r>
            <a:r>
              <a:rPr lang="en-US" sz="1600" dirty="0" err="1">
                <a:solidFill>
                  <a:srgbClr val="C00000"/>
                </a:solidFill>
              </a:rPr>
              <a:t>dns</a:t>
            </a:r>
            <a:r>
              <a:rPr lang="en-US" sz="1600" dirty="0">
                <a:solidFill>
                  <a:srgbClr val="C00000"/>
                </a:solidFill>
              </a:rPr>
              <a:t>-to-</a:t>
            </a:r>
            <a:r>
              <a:rPr lang="en-US" sz="1600" dirty="0" err="1">
                <a:solidFill>
                  <a:srgbClr val="C00000"/>
                </a:solidFill>
              </a:rPr>
              <a:t>db.nholuongut.com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F68582D-689A-0C4D-9387-047B3BBDA298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94971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66399-3349-6944-8728-22F578E7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1384"/>
            <a:ext cx="12618720" cy="1188851"/>
          </a:xfrm>
        </p:spPr>
        <p:txBody>
          <a:bodyPr/>
          <a:lstStyle/>
          <a:p>
            <a:r>
              <a:rPr lang="en-US" dirty="0"/>
              <a:t>Upgrade 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61A83A-A9A4-BD45-99DA-AA3ECC0861F0}"/>
              </a:ext>
            </a:extLst>
          </p:cNvPr>
          <p:cNvSpPr/>
          <p:nvPr/>
        </p:nvSpPr>
        <p:spPr>
          <a:xfrm>
            <a:off x="253387" y="205783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Terraform Module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F43776E-D93A-CF46-B299-784CC325A595}"/>
              </a:ext>
            </a:extLst>
          </p:cNvPr>
          <p:cNvSpPr/>
          <p:nvPr/>
        </p:nvSpPr>
        <p:spPr>
          <a:xfrm>
            <a:off x="253387" y="3076990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Group Terraform Module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98A82E-29EA-2C4D-A41A-01472E1D7F40}"/>
              </a:ext>
            </a:extLst>
          </p:cNvPr>
          <p:cNvSpPr/>
          <p:nvPr/>
        </p:nvSpPr>
        <p:spPr>
          <a:xfrm>
            <a:off x="253387" y="4091324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 Terraform Module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9D8032-2231-CC4E-831A-F47BB9F83829}"/>
              </a:ext>
            </a:extLst>
          </p:cNvPr>
          <p:cNvSpPr/>
          <p:nvPr/>
        </p:nvSpPr>
        <p:spPr>
          <a:xfrm>
            <a:off x="253386" y="5110482"/>
            <a:ext cx="4957591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ACM Certificate Manager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764796-AB07-4543-AE56-B3570975CA47}"/>
              </a:ext>
            </a:extLst>
          </p:cNvPr>
          <p:cNvSpPr/>
          <p:nvPr/>
        </p:nvSpPr>
        <p:spPr>
          <a:xfrm>
            <a:off x="6112525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v2.78.0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C7042E-3A65-DD48-ADE5-0A6ED6BD16BD}"/>
              </a:ext>
            </a:extLst>
          </p:cNvPr>
          <p:cNvSpPr/>
          <p:nvPr/>
        </p:nvSpPr>
        <p:spPr>
          <a:xfrm>
            <a:off x="6112525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v3.18.0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E435BE-765E-3A43-A588-7FA46DED7857}"/>
              </a:ext>
            </a:extLst>
          </p:cNvPr>
          <p:cNvSpPr/>
          <p:nvPr/>
        </p:nvSpPr>
        <p:spPr>
          <a:xfrm>
            <a:off x="6112525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v5.16.0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43693FE-E6E2-3445-9630-219CE841B397}"/>
              </a:ext>
            </a:extLst>
          </p:cNvPr>
          <p:cNvSpPr/>
          <p:nvPr/>
        </p:nvSpPr>
        <p:spPr>
          <a:xfrm>
            <a:off x="6112524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v2.14.0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80498B-D707-FA4D-BEF9-21A98400A2A5}"/>
              </a:ext>
            </a:extLst>
          </p:cNvPr>
          <p:cNvSpPr/>
          <p:nvPr/>
        </p:nvSpPr>
        <p:spPr>
          <a:xfrm>
            <a:off x="9239479" y="205783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D2BF79-49B5-6F45-825E-9B46CB824B98}"/>
              </a:ext>
            </a:extLst>
          </p:cNvPr>
          <p:cNvSpPr/>
          <p:nvPr/>
        </p:nvSpPr>
        <p:spPr>
          <a:xfrm>
            <a:off x="9239479" y="3076990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v4.0.0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7B84D-B7AF-144A-A74D-839D890C1FC2}"/>
              </a:ext>
            </a:extLst>
          </p:cNvPr>
          <p:cNvSpPr/>
          <p:nvPr/>
        </p:nvSpPr>
        <p:spPr>
          <a:xfrm>
            <a:off x="9239479" y="4091324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v6.0.0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C14466C-0879-C249-9CF0-6FC8C54BB239}"/>
              </a:ext>
            </a:extLst>
          </p:cNvPr>
          <p:cNvSpPr/>
          <p:nvPr/>
        </p:nvSpPr>
        <p:spPr>
          <a:xfrm>
            <a:off x="9239478" y="5110482"/>
            <a:ext cx="2359446" cy="661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v3.0.0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27E4327-D4F4-9C4C-BE36-5F8499D7DCA1}"/>
              </a:ext>
            </a:extLst>
          </p:cNvPr>
          <p:cNvSpPr/>
          <p:nvPr/>
        </p:nvSpPr>
        <p:spPr>
          <a:xfrm>
            <a:off x="11947792" y="2057832"/>
            <a:ext cx="2359446" cy="66101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Impact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CEDE383-3D42-854B-B3B6-B2E6964EE83C}"/>
              </a:ext>
            </a:extLst>
          </p:cNvPr>
          <p:cNvSpPr/>
          <p:nvPr/>
        </p:nvSpPr>
        <p:spPr>
          <a:xfrm>
            <a:off x="11947792" y="3076990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D50385D-E664-134C-AEA7-310FD1EB04D0}"/>
              </a:ext>
            </a:extLst>
          </p:cNvPr>
          <p:cNvSpPr/>
          <p:nvPr/>
        </p:nvSpPr>
        <p:spPr>
          <a:xfrm>
            <a:off x="11947792" y="4091324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BAF7EAB-079E-D640-A30B-7F2E50E15675}"/>
              </a:ext>
            </a:extLst>
          </p:cNvPr>
          <p:cNvSpPr/>
          <p:nvPr/>
        </p:nvSpPr>
        <p:spPr>
          <a:xfrm>
            <a:off x="11947791" y="5110482"/>
            <a:ext cx="2359446" cy="6610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Impact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B5A5403-2658-5641-A28A-0E91A3793000}"/>
              </a:ext>
            </a:extLst>
          </p:cNvPr>
          <p:cNvSpPr/>
          <p:nvPr/>
        </p:nvSpPr>
        <p:spPr>
          <a:xfrm>
            <a:off x="253386" y="1122408"/>
            <a:ext cx="4957591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 Type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2B81661-ADE7-9040-AD85-51EBE0FCF5E6}"/>
              </a:ext>
            </a:extLst>
          </p:cNvPr>
          <p:cNvSpPr/>
          <p:nvPr/>
        </p:nvSpPr>
        <p:spPr>
          <a:xfrm>
            <a:off x="6112524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Previous Version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2CF61D3-E52E-D249-B2D7-569D3EEC92AC}"/>
              </a:ext>
            </a:extLst>
          </p:cNvPr>
          <p:cNvSpPr/>
          <p:nvPr/>
        </p:nvSpPr>
        <p:spPr>
          <a:xfrm>
            <a:off x="9239478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Version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F662563-22BF-3946-BB48-A28F506F8445}"/>
              </a:ext>
            </a:extLst>
          </p:cNvPr>
          <p:cNvSpPr/>
          <p:nvPr/>
        </p:nvSpPr>
        <p:spPr>
          <a:xfrm>
            <a:off x="11947791" y="1122408"/>
            <a:ext cx="2359446" cy="6610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Impact Analysis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C4F55F-8A3F-ED4D-803A-FD2AA13BA0F0}"/>
              </a:ext>
            </a:extLst>
          </p:cNvPr>
          <p:cNvSpPr/>
          <p:nvPr/>
        </p:nvSpPr>
        <p:spPr>
          <a:xfrm>
            <a:off x="253386" y="5990853"/>
            <a:ext cx="14053851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There is a major change in all the modules (except </a:t>
            </a:r>
            <a:r>
              <a:rPr lang="en-US" dirty="0" err="1"/>
              <a:t>vpc</a:t>
            </a:r>
            <a:r>
              <a:rPr lang="en-US" dirty="0"/>
              <a:t>) related to output names of these modules which impacts all these module references wherever you use.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7FB943A-27A2-7345-BBD8-D703B6D8809D}"/>
              </a:ext>
            </a:extLst>
          </p:cNvPr>
          <p:cNvSpPr/>
          <p:nvPr/>
        </p:nvSpPr>
        <p:spPr>
          <a:xfrm>
            <a:off x="253386" y="7003524"/>
            <a:ext cx="14053851" cy="599472"/>
          </a:xfrm>
          <a:prstGeom prst="roundRect">
            <a:avLst/>
          </a:prstGeom>
          <a:solidFill>
            <a:srgbClr val="FF78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Actual Change: </a:t>
            </a:r>
            <a:r>
              <a:rPr lang="en-US" dirty="0"/>
              <a:t>`this_` for all outputs was removed for these modules.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36FB67-36DB-814B-B502-0B2A18C89614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44894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091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Configuration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740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http://asg-lc1.nholuongut.com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Module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Configuration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EA10A73-B2BE-3148-A563-12FE357BBF6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370342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Autoscaling with </a:t>
            </a:r>
            <a:r>
              <a:rPr lang="en-US" sz="2400" b="1" dirty="0">
                <a:solidFill>
                  <a:srgbClr val="C00000"/>
                </a:solidFill>
              </a:rPr>
              <a:t>Launch Templates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272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http://asg-lt1.nholuongut.com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93503" y="110715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ASG </a:t>
            </a:r>
            <a:r>
              <a:rPr lang="en-US" dirty="0">
                <a:solidFill>
                  <a:srgbClr val="C00000"/>
                </a:solidFill>
              </a:rPr>
              <a:t>Resource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65721" y="190869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with </a:t>
            </a:r>
            <a:r>
              <a:rPr lang="en-US" dirty="0">
                <a:solidFill>
                  <a:srgbClr val="C00000"/>
                </a:solidFill>
              </a:rPr>
              <a:t>Launch Templates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65721" y="27027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Instance Refresh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35885" y="35018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Lifecycle Hooks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35885" y="429415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TTSP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90635" y="508195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Scheduled Actions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90635" y="5867329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Notifications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75721" y="664973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Autoscaling Tests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AB39B48-9587-D34B-9808-B0D196BD57DF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21353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5032168" y="122490"/>
            <a:ext cx="3657600" cy="354985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5233017" y="325968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CLOUDSTACK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7517" y="167778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7517" y="1406552"/>
            <a:ext cx="3238991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380101" y="5155302"/>
            <a:ext cx="3238992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5233017" y="1416252"/>
            <a:ext cx="3236838" cy="19339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&amp;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4FEE24-1587-514A-9258-50606EAFB337}"/>
              </a:ext>
            </a:extLst>
          </p:cNvPr>
          <p:cNvSpPr/>
          <p:nvPr/>
        </p:nvSpPr>
        <p:spPr>
          <a:xfrm>
            <a:off x="391974" y="3879259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CloudFormation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85F9B-0733-C645-B7FF-3FF2A9BE4C81}"/>
              </a:ext>
            </a:extLst>
          </p:cNvPr>
          <p:cNvSpPr/>
          <p:nvPr/>
        </p:nvSpPr>
        <p:spPr>
          <a:xfrm>
            <a:off x="331125" y="6397244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Lambda &amp; Serverless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D6C2109-5FCC-C544-A947-EFD5DD40C31E}"/>
              </a:ext>
            </a:extLst>
          </p:cNvPr>
          <p:cNvSpPr/>
          <p:nvPr/>
        </p:nvSpPr>
        <p:spPr>
          <a:xfrm>
            <a:off x="9287730" y="12249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AWS</a:t>
            </a:r>
          </a:p>
          <a:p>
            <a:pPr algn="ctr"/>
            <a:r>
              <a:rPr lang="en-US" sz="29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80C2B04-A7A9-B848-84E3-BADE0684EAE7}"/>
              </a:ext>
            </a:extLst>
          </p:cNvPr>
          <p:cNvSpPr/>
          <p:nvPr/>
        </p:nvSpPr>
        <p:spPr>
          <a:xfrm>
            <a:off x="9302645" y="137448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DevOps on Azure</a:t>
            </a:r>
          </a:p>
          <a:p>
            <a:pPr algn="ctr"/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812266E-C5B3-294B-8E48-14C139DB52E7}"/>
              </a:ext>
            </a:extLst>
          </p:cNvPr>
          <p:cNvSpPr/>
          <p:nvPr/>
        </p:nvSpPr>
        <p:spPr>
          <a:xfrm>
            <a:off x="391977" y="2637317"/>
            <a:ext cx="3238992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ECS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on AWS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57C649-22A9-9846-9080-F949705D74BD}"/>
              </a:ext>
            </a:extLst>
          </p:cNvPr>
          <p:cNvSpPr/>
          <p:nvPr/>
        </p:nvSpPr>
        <p:spPr>
          <a:xfrm>
            <a:off x="-12763507" y="7625313"/>
            <a:ext cx="1257299" cy="92326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LIVE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76D72B-23E5-8A4D-B283-BA3D531B2521}"/>
              </a:ext>
            </a:extLst>
          </p:cNvPr>
          <p:cNvSpPr/>
          <p:nvPr/>
        </p:nvSpPr>
        <p:spPr>
          <a:xfrm>
            <a:off x="4791961" y="645314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 </a:t>
            </a:r>
            <a:r>
              <a:rPr lang="en-US" sz="24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Administrator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37C000E-C094-0D47-A845-81FF6C3C05F8}"/>
              </a:ext>
            </a:extLst>
          </p:cNvPr>
          <p:cNvSpPr/>
          <p:nvPr/>
        </p:nvSpPr>
        <p:spPr>
          <a:xfrm>
            <a:off x="9279083" y="517366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CKAD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Application Developer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BBEFBDD-2B1E-0D46-B76C-2C3E910A2707}"/>
              </a:ext>
            </a:extLst>
          </p:cNvPr>
          <p:cNvSpPr/>
          <p:nvPr/>
        </p:nvSpPr>
        <p:spPr>
          <a:xfrm>
            <a:off x="9293997" y="6404650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CKS </a:t>
            </a:r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Certified Kubernetes Security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4E41F4-A353-824F-A85B-A511A97B39AD}"/>
              </a:ext>
            </a:extLst>
          </p:cNvPr>
          <p:cNvSpPr/>
          <p:nvPr/>
        </p:nvSpPr>
        <p:spPr>
          <a:xfrm>
            <a:off x="4791962" y="3894180"/>
            <a:ext cx="4035819" cy="1082909"/>
          </a:xfrm>
          <a:prstGeom prst="roundRect">
            <a:avLst/>
          </a:prstGeom>
          <a:solidFill>
            <a:srgbClr val="92D050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Terraform Associate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61FB20F-24D3-7446-A423-4C876D400934}"/>
              </a:ext>
            </a:extLst>
          </p:cNvPr>
          <p:cNvSpPr/>
          <p:nvPr/>
        </p:nvSpPr>
        <p:spPr>
          <a:xfrm>
            <a:off x="4801495" y="5173660"/>
            <a:ext cx="4035819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HashiCorp</a:t>
            </a:r>
            <a:r>
              <a:rPr lang="en-US" sz="30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Certified</a:t>
            </a:r>
          </a:p>
          <a:p>
            <a:pPr algn="ctr"/>
            <a:r>
              <a:rPr lang="en-US" sz="30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Vault &amp; Consul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1909C1E-148A-CE42-B24E-A1E94A2318B3}"/>
              </a:ext>
            </a:extLst>
          </p:cNvPr>
          <p:cNvSpPr/>
          <p:nvPr/>
        </p:nvSpPr>
        <p:spPr>
          <a:xfrm>
            <a:off x="9287730" y="2622227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AWS</a:t>
            </a:r>
          </a:p>
          <a:p>
            <a:pPr algn="ctr"/>
            <a:r>
              <a:rPr lang="en-US" sz="2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EC2, ECS, EKS, Lambda, VPC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267B8B3-57D8-CB47-A523-AE2AF08ABFEE}"/>
              </a:ext>
            </a:extLst>
          </p:cNvPr>
          <p:cNvSpPr/>
          <p:nvPr/>
        </p:nvSpPr>
        <p:spPr>
          <a:xfrm>
            <a:off x="9302645" y="3905393"/>
            <a:ext cx="5056164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SRE  with Terraform on Azure</a:t>
            </a:r>
          </a:p>
          <a:p>
            <a:pPr algn="ctr"/>
            <a:r>
              <a:rPr lang="en-US" sz="25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VMs, ACI, AKS, Functions, App Services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FFC22C-3105-E242-A947-DF106CC7A72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965326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679236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9" y="66157"/>
            <a:ext cx="35309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Network Load Balancer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with </a:t>
            </a:r>
          </a:p>
          <a:p>
            <a:pPr algn="ctr"/>
            <a:r>
              <a:rPr lang="en-US" sz="2400" b="1" dirty="0">
                <a:solidFill>
                  <a:srgbClr val="C00000"/>
                </a:solidFill>
              </a:rPr>
              <a:t>TCP &amp; TLS Listeners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cxnSpLocks/>
            <a:stCxn id="93" idx="2"/>
            <a:endCxn id="72" idx="0"/>
          </p:cNvCxnSpPr>
          <p:nvPr/>
        </p:nvCxnSpPr>
        <p:spPr>
          <a:xfrm flipH="1">
            <a:off x="9944494" y="1556186"/>
            <a:ext cx="29088" cy="41058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346636" y="306878"/>
            <a:ext cx="2431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nlb.nholuongut.com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60046" y="2749330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Module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32264" y="3550872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TCP Listeners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32264" y="434490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TLS Listeners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02428" y="512273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Target Groups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72" idx="1"/>
            <a:endCxn id="85" idx="3"/>
          </p:cNvCxnSpPr>
          <p:nvPr/>
        </p:nvCxnSpPr>
        <p:spPr>
          <a:xfrm rot="10800000" flipV="1">
            <a:off x="7060604" y="2294232"/>
            <a:ext cx="2556431" cy="1991346"/>
          </a:xfrm>
          <a:prstGeom prst="bentConnector3">
            <a:avLst>
              <a:gd name="adj1" fmla="val 33393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cxnSpLocks/>
            <a:stCxn id="72" idx="3"/>
            <a:endCxn id="62" idx="1"/>
          </p:cNvCxnSpPr>
          <p:nvPr/>
        </p:nvCxnSpPr>
        <p:spPr>
          <a:xfrm>
            <a:off x="10271953" y="2294232"/>
            <a:ext cx="2532552" cy="1928403"/>
          </a:xfrm>
          <a:prstGeom prst="bentConnector3">
            <a:avLst>
              <a:gd name="adj1" fmla="val 3753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24">
            <a:extLst>
              <a:ext uri="{FF2B5EF4-FFF2-40B4-BE49-F238E27FC236}">
                <a16:creationId xmlns:a16="http://schemas.microsoft.com/office/drawing/2014/main" id="{441F5008-DCF2-2C45-BE46-BB96F5951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7034" y="1966772"/>
            <a:ext cx="654919" cy="6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Graphic 102" descr="User with solid fill">
            <a:extLst>
              <a:ext uri="{FF2B5EF4-FFF2-40B4-BE49-F238E27FC236}">
                <a16:creationId xmlns:a16="http://schemas.microsoft.com/office/drawing/2014/main" id="{C604D238-2296-FE4E-94F7-78E28190E7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2532" y="-49308"/>
            <a:ext cx="609668" cy="609668"/>
          </a:xfrm>
          <a:prstGeom prst="rect">
            <a:avLst/>
          </a:prstGeom>
        </p:spPr>
      </p:pic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0EDE47B-4A5A-3440-BCFA-C36ED6B7CD83}"/>
              </a:ext>
            </a:extLst>
          </p:cNvPr>
          <p:cNvCxnSpPr>
            <a:stCxn id="103" idx="3"/>
            <a:endCxn id="37" idx="0"/>
          </p:cNvCxnSpPr>
          <p:nvPr/>
        </p:nvCxnSpPr>
        <p:spPr>
          <a:xfrm>
            <a:off x="6282200" y="255526"/>
            <a:ext cx="3691382" cy="13290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F32537C8-5C42-3340-BFEE-D661BE3018CC}"/>
              </a:ext>
            </a:extLst>
          </p:cNvPr>
          <p:cNvSpPr txBox="1"/>
          <p:nvPr/>
        </p:nvSpPr>
        <p:spPr>
          <a:xfrm>
            <a:off x="6366389" y="293875"/>
            <a:ext cx="251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https://</a:t>
            </a:r>
            <a:r>
              <a:rPr lang="en-US" sz="1600" dirty="0" err="1">
                <a:solidFill>
                  <a:srgbClr val="C00000"/>
                </a:solidFill>
              </a:rPr>
              <a:t>nlb.nholuongut.com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42035A-BF66-5142-A055-FB92D019A7AD}"/>
              </a:ext>
            </a:extLst>
          </p:cNvPr>
          <p:cNvSpPr txBox="1"/>
          <p:nvPr/>
        </p:nvSpPr>
        <p:spPr>
          <a:xfrm>
            <a:off x="7652733" y="-45845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8FC243-71ED-C647-9F85-3596BE0A5C8B}"/>
              </a:ext>
            </a:extLst>
          </p:cNvPr>
          <p:cNvSpPr txBox="1"/>
          <p:nvPr/>
        </p:nvSpPr>
        <p:spPr>
          <a:xfrm>
            <a:off x="11538229" y="-24002"/>
            <a:ext cx="938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NON-SSL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BDA0B26-7E7C-DE48-8705-AB1473F168BC}"/>
              </a:ext>
            </a:extLst>
          </p:cNvPr>
          <p:cNvSpPr txBox="1"/>
          <p:nvPr/>
        </p:nvSpPr>
        <p:spPr>
          <a:xfrm>
            <a:off x="10128052" y="1844936"/>
            <a:ext cx="1556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SSL-Termination</a:t>
            </a: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AE7F6B04-4B7A-7141-A808-2B43591ABCB5}"/>
              </a:ext>
            </a:extLst>
          </p:cNvPr>
          <p:cNvSpPr/>
          <p:nvPr/>
        </p:nvSpPr>
        <p:spPr>
          <a:xfrm>
            <a:off x="99783" y="5916767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NLB with EC2 Autoscaling Groups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941C15-891D-D142-8210-9B892160B7A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581519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5236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328819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CloudWatch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using Terraform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947389" y="-4194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62894"/>
            <a:ext cx="3973807" cy="12553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229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http://cloudwatch1.nholuongut.com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51183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290301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7054019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5476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80045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57390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217035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8232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73341" y="1946142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 CloudWatch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DAAC784D-D4B6-0C43-89BF-B72284389B16}"/>
              </a:ext>
            </a:extLst>
          </p:cNvPr>
          <p:cNvSpPr/>
          <p:nvPr/>
        </p:nvSpPr>
        <p:spPr>
          <a:xfrm>
            <a:off x="145559" y="274768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ASG Alarms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00F65999-F0E2-C34B-BEDD-5FE48E98BAF9}"/>
              </a:ext>
            </a:extLst>
          </p:cNvPr>
          <p:cNvSpPr/>
          <p:nvPr/>
        </p:nvSpPr>
        <p:spPr>
          <a:xfrm>
            <a:off x="145559" y="3541718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Alarms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2479CD3B-F3AF-D947-B398-4864445640B2}"/>
              </a:ext>
            </a:extLst>
          </p:cNvPr>
          <p:cNvSpPr/>
          <p:nvPr/>
        </p:nvSpPr>
        <p:spPr>
          <a:xfrm>
            <a:off x="115723" y="4340870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CIS Alarms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EE38DBDC-5213-3542-A4B2-AFDC66A53EDB}"/>
              </a:ext>
            </a:extLst>
          </p:cNvPr>
          <p:cNvSpPr/>
          <p:nvPr/>
        </p:nvSpPr>
        <p:spPr>
          <a:xfrm>
            <a:off x="115723" y="5133151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Synthetics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17">
            <a:extLst>
              <a:ext uri="{FF2B5EF4-FFF2-40B4-BE49-F238E27FC236}">
                <a16:creationId xmlns:a16="http://schemas.microsoft.com/office/drawing/2014/main" id="{2BE9620E-2561-CC41-A501-74CAD598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883" y="142649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45E86A86-37D9-4840-BF68-B0F394C1A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896" y="2213262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7291D3-C887-6C4F-BF99-D442BEC71E0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487690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445C2E-E01F-3B46-9F66-62415AB98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Terraform Modules Locally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95B11C-7C17-A240-AF67-66B845522C46}"/>
              </a:ext>
            </a:extLst>
          </p:cNvPr>
          <p:cNvSpPr/>
          <p:nvPr/>
        </p:nvSpPr>
        <p:spPr>
          <a:xfrm>
            <a:off x="186266" y="1540933"/>
            <a:ext cx="6355644" cy="291253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Build from Scratch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9D4A76-E69D-D541-A196-A6945A701545}"/>
              </a:ext>
            </a:extLst>
          </p:cNvPr>
          <p:cNvSpPr/>
          <p:nvPr/>
        </p:nvSpPr>
        <p:spPr>
          <a:xfrm>
            <a:off x="7727245" y="1540933"/>
            <a:ext cx="6355644" cy="29125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Leverage existing Terraform Modules and change the code as per your need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F8CAC5-8D84-B04C-9CD9-6CFC3F65187F}"/>
              </a:ext>
            </a:extLst>
          </p:cNvPr>
          <p:cNvSpPr/>
          <p:nvPr/>
        </p:nvSpPr>
        <p:spPr>
          <a:xfrm>
            <a:off x="8544561" y="4910666"/>
            <a:ext cx="5294488" cy="83537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available, use the code and modify as per your need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4167E28-1CAD-884A-A85E-902C2513D1DF}"/>
              </a:ext>
            </a:extLst>
          </p:cNvPr>
          <p:cNvSpPr/>
          <p:nvPr/>
        </p:nvSpPr>
        <p:spPr>
          <a:xfrm>
            <a:off x="599440" y="4910666"/>
            <a:ext cx="5294488" cy="83537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already not available, then use this approach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7085BA-6342-4046-9B15-076FB80D7CFA}"/>
              </a:ext>
            </a:extLst>
          </p:cNvPr>
          <p:cNvSpPr/>
          <p:nvPr/>
        </p:nvSpPr>
        <p:spPr>
          <a:xfrm>
            <a:off x="599440" y="6203243"/>
            <a:ext cx="5294488" cy="110066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 existing modules in Terraform Public Registry (Minimum 3 modules to get complete idea)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EC31184-3410-7B4A-A181-D91C11363125}"/>
              </a:ext>
            </a:extLst>
          </p:cNvPr>
          <p:cNvSpPr/>
          <p:nvPr/>
        </p:nvSpPr>
        <p:spPr>
          <a:xfrm>
            <a:off x="8544561" y="6138333"/>
            <a:ext cx="5294488" cy="110066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Less effort and you can start using them in your private infrastructure spaces without public internet access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059EC-DEDD-0941-96FA-D40817AD021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632072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81723-C38E-8542-9317-D071D1ED2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93" y="50243"/>
            <a:ext cx="3673402" cy="7563556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4B7FCD1-D954-394B-8EDB-36AA10160389}"/>
              </a:ext>
            </a:extLst>
          </p:cNvPr>
          <p:cNvSpPr txBox="1">
            <a:spLocks/>
          </p:cNvSpPr>
          <p:nvPr/>
        </p:nvSpPr>
        <p:spPr>
          <a:xfrm>
            <a:off x="6261330" y="78218"/>
            <a:ext cx="8165870" cy="134418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are we going to learn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A9FDEF-8494-8549-BC09-C96AF3163C5C}"/>
              </a:ext>
            </a:extLst>
          </p:cNvPr>
          <p:cNvSpPr/>
          <p:nvPr/>
        </p:nvSpPr>
        <p:spPr>
          <a:xfrm>
            <a:off x="711200" y="880533"/>
            <a:ext cx="2427111" cy="21448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A3DD3A-8D80-9646-9C4A-707B293E467E}"/>
              </a:ext>
            </a:extLst>
          </p:cNvPr>
          <p:cNvSpPr/>
          <p:nvPr/>
        </p:nvSpPr>
        <p:spPr>
          <a:xfrm>
            <a:off x="541868" y="615801"/>
            <a:ext cx="2856088" cy="4170688"/>
          </a:xfrm>
          <a:prstGeom prst="rect">
            <a:avLst/>
          </a:prstGeom>
          <a:noFill/>
          <a:ln w="28575">
            <a:solidFill>
              <a:srgbClr val="FFA9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F6E038-ADA6-E44F-AD17-982824AC97E3}"/>
              </a:ext>
            </a:extLst>
          </p:cNvPr>
          <p:cNvSpPr/>
          <p:nvPr/>
        </p:nvSpPr>
        <p:spPr>
          <a:xfrm>
            <a:off x="541868" y="4891320"/>
            <a:ext cx="2596443" cy="22884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993997A-F40D-6041-AC66-52AA099502C2}"/>
              </a:ext>
            </a:extLst>
          </p:cNvPr>
          <p:cNvSpPr/>
          <p:nvPr/>
        </p:nvSpPr>
        <p:spPr>
          <a:xfrm>
            <a:off x="6570133" y="2701145"/>
            <a:ext cx="7744179" cy="891823"/>
          </a:xfrm>
          <a:prstGeom prst="roundRect">
            <a:avLst/>
          </a:prstGeom>
          <a:solidFill>
            <a:srgbClr val="FFA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1C3492-25E9-4648-B77A-D3D9570A9AE9}"/>
              </a:ext>
            </a:extLst>
          </p:cNvPr>
          <p:cNvSpPr/>
          <p:nvPr/>
        </p:nvSpPr>
        <p:spPr>
          <a:xfrm>
            <a:off x="6570133" y="3959299"/>
            <a:ext cx="7744179" cy="891823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Modules - VPC Endpoints Sub Module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6588DB-AA11-1E48-89FA-2C61DE1EFC7C}"/>
              </a:ext>
            </a:extLst>
          </p:cNvPr>
          <p:cNvSpPr/>
          <p:nvPr/>
        </p:nvSpPr>
        <p:spPr>
          <a:xfrm>
            <a:off x="6570132" y="5217453"/>
            <a:ext cx="7744179" cy="8918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Root Module calling the VPC Local Module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686F91-27DE-FA43-9558-79A825060D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397956" y="2701145"/>
            <a:ext cx="3172177" cy="445912"/>
          </a:xfrm>
          <a:prstGeom prst="straightConnector1">
            <a:avLst/>
          </a:prstGeom>
          <a:ln w="38100">
            <a:solidFill>
              <a:srgbClr val="FFA98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0062D7D-CEE8-3247-A751-6937F0EBD90B}"/>
              </a:ext>
            </a:extLst>
          </p:cNvPr>
          <p:cNvCxnSpPr>
            <a:stCxn id="11" idx="1"/>
            <a:endCxn id="7" idx="2"/>
          </p:cNvCxnSpPr>
          <p:nvPr/>
        </p:nvCxnSpPr>
        <p:spPr>
          <a:xfrm rot="10800000">
            <a:off x="1924757" y="3025423"/>
            <a:ext cx="4645377" cy="1379789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576630-2408-7D4B-BCAE-F5E7E7E00658}"/>
              </a:ext>
            </a:extLst>
          </p:cNvPr>
          <p:cNvCxnSpPr>
            <a:stCxn id="12" idx="1"/>
          </p:cNvCxnSpPr>
          <p:nvPr/>
        </p:nvCxnSpPr>
        <p:spPr>
          <a:xfrm flipH="1">
            <a:off x="3138311" y="5663365"/>
            <a:ext cx="3431821" cy="37216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7FA7A9-446C-9247-B6B6-380C2200C66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300527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391886"/>
            <a:ext cx="13603458" cy="132638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841B7-8EC9-1F49-B37D-362C94E3B9E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44146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048379-F2A3-254C-8752-31682DCE146A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96286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478" y="-229661"/>
            <a:ext cx="4738205" cy="1188851"/>
          </a:xfrm>
        </p:spPr>
        <p:txBody>
          <a:bodyPr>
            <a:normAutofit/>
          </a:bodyPr>
          <a:lstStyle/>
          <a:p>
            <a:r>
              <a:rPr lang="en-US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9053698" y="-229662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9456CBE-1F6B-7E48-B3B2-D3F59C8952A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2538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713433" y="-188704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AB1664-F844-484E-87D1-0565B82CE5D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438986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72533" y="1354667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some other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824089" y="2912533"/>
            <a:ext cx="3668889" cy="83537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9860845" y="2912533"/>
            <a:ext cx="3668889" cy="83537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EA0560-A0B5-7840-A818-B0930D7FEEB6}"/>
              </a:ext>
            </a:extLst>
          </p:cNvPr>
          <p:cNvSpPr/>
          <p:nvPr/>
        </p:nvSpPr>
        <p:spPr>
          <a:xfrm>
            <a:off x="1005840" y="4114800"/>
            <a:ext cx="2996071" cy="222391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DA5342-9CF7-F547-8675-7CEEC15ED1B5}"/>
              </a:ext>
            </a:extLst>
          </p:cNvPr>
          <p:cNvSpPr/>
          <p:nvPr/>
        </p:nvSpPr>
        <p:spPr>
          <a:xfrm>
            <a:off x="10197253" y="4114800"/>
            <a:ext cx="2996071" cy="222391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ASG, ALB, Route53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482035" y="6854776"/>
            <a:ext cx="4103510" cy="62088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9793112" y="6854776"/>
            <a:ext cx="4103510" cy="62088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4967111" y="4687710"/>
            <a:ext cx="4264942" cy="10780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5" y="5226755"/>
            <a:ext cx="381566" cy="1938466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A82AF9-6342-5749-A17C-13C342B6B6B6}"/>
              </a:ext>
            </a:extLst>
          </p:cNvPr>
          <p:cNvCxnSpPr>
            <a:stCxn id="9" idx="2"/>
            <a:endCxn id="12" idx="6"/>
          </p:cNvCxnSpPr>
          <p:nvPr/>
        </p:nvCxnSpPr>
        <p:spPr>
          <a:xfrm flipH="1" flipV="1">
            <a:off x="9232053" y="5226755"/>
            <a:ext cx="96520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4"/>
            <a:endCxn id="10" idx="3"/>
          </p:cNvCxnSpPr>
          <p:nvPr/>
        </p:nvCxnSpPr>
        <p:spPr>
          <a:xfrm rot="5400000">
            <a:off x="5142853" y="5208492"/>
            <a:ext cx="1399422" cy="251403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5BBAD7-B426-D247-9CD0-385016E67364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145336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245358" y="66157"/>
            <a:ext cx="8139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Terraform Remote State Datasource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02182" y="352312"/>
            <a:ext cx="3103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tfremoteds.nholuongut.com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318ED51-2969-D24F-A9BF-A34CCB0F70DC}"/>
              </a:ext>
            </a:extLst>
          </p:cNvPr>
          <p:cNvSpPr/>
          <p:nvPr/>
        </p:nvSpPr>
        <p:spPr>
          <a:xfrm>
            <a:off x="183231" y="7668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CDD60661-BE3A-254C-8A99-57E3772C176D}"/>
              </a:ext>
            </a:extLst>
          </p:cNvPr>
          <p:cNvSpPr/>
          <p:nvPr/>
        </p:nvSpPr>
        <p:spPr>
          <a:xfrm>
            <a:off x="155703" y="2666126"/>
            <a:ext cx="3459222" cy="5948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Project-2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2D1F6631-2305-FB4E-8AA6-1C5335928662}"/>
              </a:ext>
            </a:extLst>
          </p:cNvPr>
          <p:cNvSpPr/>
          <p:nvPr/>
        </p:nvSpPr>
        <p:spPr>
          <a:xfrm>
            <a:off x="155703" y="3372474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Autoscaling Groups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30DBBAD0-39AF-2849-9CA3-60C31B2CD3FD}"/>
              </a:ext>
            </a:extLst>
          </p:cNvPr>
          <p:cNvSpPr/>
          <p:nvPr/>
        </p:nvSpPr>
        <p:spPr>
          <a:xfrm>
            <a:off x="139819" y="406225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Balancers</a:t>
            </a: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364C179-FDB6-8F43-B3FA-21E5409A50D4}"/>
              </a:ext>
            </a:extLst>
          </p:cNvPr>
          <p:cNvSpPr/>
          <p:nvPr/>
        </p:nvSpPr>
        <p:spPr>
          <a:xfrm>
            <a:off x="164655" y="1503525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 Resources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0BA749EC-44A7-C641-AD8C-B2D897FA7806}"/>
              </a:ext>
            </a:extLst>
          </p:cNvPr>
          <p:cNvSpPr/>
          <p:nvPr/>
        </p:nvSpPr>
        <p:spPr>
          <a:xfrm>
            <a:off x="135885" y="4787659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0F6F8073-FCAA-FC4D-8AD8-95C76BB3F655}"/>
              </a:ext>
            </a:extLst>
          </p:cNvPr>
          <p:cNvSpPr/>
          <p:nvPr/>
        </p:nvSpPr>
        <p:spPr>
          <a:xfrm>
            <a:off x="109048" y="5524843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4FBEBC4F-275E-0A47-A10C-C3BD64ABF673}"/>
              </a:ext>
            </a:extLst>
          </p:cNvPr>
          <p:cNvSpPr/>
          <p:nvPr/>
        </p:nvSpPr>
        <p:spPr>
          <a:xfrm>
            <a:off x="119860" y="625711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SNS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3BB3EB89-1413-1D42-954B-2396ABED2C3E}"/>
              </a:ext>
            </a:extLst>
          </p:cNvPr>
          <p:cNvSpPr/>
          <p:nvPr/>
        </p:nvSpPr>
        <p:spPr>
          <a:xfrm>
            <a:off x="104726" y="6972278"/>
            <a:ext cx="3459222" cy="59486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IAM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F66287A-682C-1D49-B5E3-74E226CF19A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036575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19" grpId="0" animBg="1"/>
      <p:bldP spid="120" grpId="0" animBg="1"/>
      <p:bldP spid="124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22C57E0-CA8A-B641-A3FB-0850FCC72D2F}"/>
              </a:ext>
            </a:extLst>
          </p:cNvPr>
          <p:cNvSpPr/>
          <p:nvPr/>
        </p:nvSpPr>
        <p:spPr>
          <a:xfrm>
            <a:off x="5941423" y="97817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On </a:t>
            </a:r>
          </a:p>
          <a:p>
            <a:pPr algn="ctr"/>
            <a:r>
              <a:rPr lang="en-US" dirty="0"/>
              <a:t>AWS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890DAB-65B6-8843-B3A2-5A4A71CA70E7}"/>
              </a:ext>
            </a:extLst>
          </p:cNvPr>
          <p:cNvSpPr/>
          <p:nvPr/>
        </p:nvSpPr>
        <p:spPr>
          <a:xfrm>
            <a:off x="185058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VPC 3-Tier Architecture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47616B-F0C0-9746-B30A-2B918FBEEA06}"/>
              </a:ext>
            </a:extLst>
          </p:cNvPr>
          <p:cNvSpPr/>
          <p:nvPr/>
        </p:nvSpPr>
        <p:spPr>
          <a:xfrm>
            <a:off x="185058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EC2 Instances &amp; Security Groups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6E6D1C5-E87D-AF47-AA9D-6D0392A143F3}"/>
              </a:ext>
            </a:extLst>
          </p:cNvPr>
          <p:cNvSpPr/>
          <p:nvPr/>
        </p:nvSpPr>
        <p:spPr>
          <a:xfrm>
            <a:off x="185058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Classic Load Balancer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8BFEBE9-F871-0E41-9116-2ACFF26F2CE7}"/>
              </a:ext>
            </a:extLst>
          </p:cNvPr>
          <p:cNvSpPr/>
          <p:nvPr/>
        </p:nvSpPr>
        <p:spPr>
          <a:xfrm>
            <a:off x="185058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 ALB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060BD6-E727-1643-9A81-118C67C915AC}"/>
              </a:ext>
            </a:extLst>
          </p:cNvPr>
          <p:cNvSpPr/>
          <p:nvPr/>
        </p:nvSpPr>
        <p:spPr>
          <a:xfrm>
            <a:off x="185058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Context-Path based Routing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D628141-CBAC-5346-A269-83BA947CBF54}"/>
              </a:ext>
            </a:extLst>
          </p:cNvPr>
          <p:cNvSpPr/>
          <p:nvPr/>
        </p:nvSpPr>
        <p:spPr>
          <a:xfrm>
            <a:off x="185058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Host-Header based Routing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9991959-5CB8-BD4B-8B9A-520602BAEBA7}"/>
              </a:ext>
            </a:extLst>
          </p:cNvPr>
          <p:cNvSpPr/>
          <p:nvPr/>
        </p:nvSpPr>
        <p:spPr>
          <a:xfrm>
            <a:off x="185058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Custom HTTP Header &amp; Query String Redirects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85A50DF-C762-5843-8EE4-CFA3C5C88298}"/>
              </a:ext>
            </a:extLst>
          </p:cNvPr>
          <p:cNvSpPr/>
          <p:nvPr/>
        </p:nvSpPr>
        <p:spPr>
          <a:xfrm>
            <a:off x="185058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DNS to DB Implementation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CED748A-BE25-344B-B5C5-68D13B651F8A}"/>
              </a:ext>
            </a:extLst>
          </p:cNvPr>
          <p:cNvSpPr/>
          <p:nvPr/>
        </p:nvSpPr>
        <p:spPr>
          <a:xfrm>
            <a:off x="9002487" y="1099486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Configuration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591F761-D352-A44C-96CB-4D5D7E4D0078}"/>
              </a:ext>
            </a:extLst>
          </p:cNvPr>
          <p:cNvSpPr/>
          <p:nvPr/>
        </p:nvSpPr>
        <p:spPr>
          <a:xfrm>
            <a:off x="9002487" y="1817940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Autoscaling with Launch Templates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0A1FEC0-143A-044F-BED8-DAF195607B9C}"/>
              </a:ext>
            </a:extLst>
          </p:cNvPr>
          <p:cNvSpPr/>
          <p:nvPr/>
        </p:nvSpPr>
        <p:spPr>
          <a:xfrm>
            <a:off x="9002487" y="253639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 with TCP &amp; TLS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31D97D-1F3A-5C4D-834A-41E1D0272144}"/>
              </a:ext>
            </a:extLst>
          </p:cNvPr>
          <p:cNvSpPr/>
          <p:nvPr/>
        </p:nvSpPr>
        <p:spPr>
          <a:xfrm>
            <a:off x="9002487" y="3265734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CloudWatch Alarms for ALB, ASG and CIS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CCCF5DB-CA0B-8849-821D-B83E909FE3D3}"/>
              </a:ext>
            </a:extLst>
          </p:cNvPr>
          <p:cNvSpPr/>
          <p:nvPr/>
        </p:nvSpPr>
        <p:spPr>
          <a:xfrm>
            <a:off x="9002487" y="3984188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Leverage Public Registry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284336-3F86-E947-9634-89FBFF67B55E}"/>
              </a:ext>
            </a:extLst>
          </p:cNvPr>
          <p:cNvSpPr/>
          <p:nvPr/>
        </p:nvSpPr>
        <p:spPr>
          <a:xfrm>
            <a:off x="9002487" y="4691756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Modules – Build from scratch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D9A416-7E10-7843-837E-E4116F44F7CA}"/>
              </a:ext>
            </a:extLst>
          </p:cNvPr>
          <p:cNvSpPr/>
          <p:nvPr/>
        </p:nvSpPr>
        <p:spPr>
          <a:xfrm>
            <a:off x="9002487" y="5399324"/>
            <a:ext cx="5355772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Storage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C9CF8-5A98-1D4E-BBCA-D5CC224713D5}"/>
              </a:ext>
            </a:extLst>
          </p:cNvPr>
          <p:cNvSpPr/>
          <p:nvPr/>
        </p:nvSpPr>
        <p:spPr>
          <a:xfrm>
            <a:off x="9002487" y="6106892"/>
            <a:ext cx="5355772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FBF62AB-964F-9F40-B543-92370544BB9B}"/>
              </a:ext>
            </a:extLst>
          </p:cNvPr>
          <p:cNvSpPr/>
          <p:nvPr/>
        </p:nvSpPr>
        <p:spPr>
          <a:xfrm>
            <a:off x="185057" y="6809753"/>
            <a:ext cx="14173201" cy="65314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IaC</a:t>
            </a:r>
            <a:r>
              <a:rPr lang="en-US" dirty="0"/>
              <a:t> DevOps with AWS </a:t>
            </a:r>
            <a:r>
              <a:rPr lang="en-US" dirty="0" err="1"/>
              <a:t>CodePipeline</a:t>
            </a:r>
            <a:r>
              <a:rPr lang="en-US" dirty="0"/>
              <a:t> for Terraform Project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FDE502-F85D-0242-B4E1-A7BC3B3700E4}"/>
              </a:ext>
            </a:extLst>
          </p:cNvPr>
          <p:cNvSpPr/>
          <p:nvPr/>
        </p:nvSpPr>
        <p:spPr>
          <a:xfrm>
            <a:off x="5876108" y="243606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Real-World</a:t>
            </a:r>
          </a:p>
          <a:p>
            <a:pPr algn="ctr"/>
            <a:r>
              <a:rPr lang="en-US" dirty="0"/>
              <a:t>Approach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853180D-5BFD-CA42-A871-710DE142AD14}"/>
              </a:ext>
            </a:extLst>
          </p:cNvPr>
          <p:cNvSpPr/>
          <p:nvPr/>
        </p:nvSpPr>
        <p:spPr>
          <a:xfrm>
            <a:off x="5876108" y="3893963"/>
            <a:ext cx="2791097" cy="13973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 by Step Documentation</a:t>
            </a:r>
          </a:p>
          <a:p>
            <a:pPr algn="ctr"/>
            <a:r>
              <a:rPr lang="en-US" dirty="0"/>
              <a:t>On GitHub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E52167F-8F14-EB46-9D7B-17A9747372C3}"/>
              </a:ext>
            </a:extLst>
          </p:cNvPr>
          <p:cNvSpPr/>
          <p:nvPr/>
        </p:nvSpPr>
        <p:spPr>
          <a:xfrm>
            <a:off x="5876108" y="5351858"/>
            <a:ext cx="2791097" cy="1397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Incremental way to Build Complex Infra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AE2CC87-D36A-6740-A07B-7C57A7CAEF44}"/>
              </a:ext>
            </a:extLst>
          </p:cNvPr>
          <p:cNvSpPr/>
          <p:nvPr/>
        </p:nvSpPr>
        <p:spPr>
          <a:xfrm>
            <a:off x="185057" y="286931"/>
            <a:ext cx="14173201" cy="653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Fundamentals (Commands, Language, Settings, Providers, Resources, Variables, </a:t>
            </a:r>
            <a:r>
              <a:rPr lang="en-US" dirty="0" err="1"/>
              <a:t>Datasources</a:t>
            </a:r>
            <a:r>
              <a:rPr lang="en-US" dirty="0"/>
              <a:t>, Meta-Arguments)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CB70D1-13B4-5D4C-AE82-FCADB55F1F7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7149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">
            <a:extLst>
              <a:ext uri="{FF2B5EF4-FFF2-40B4-BE49-F238E27FC236}">
                <a16:creationId xmlns:a16="http://schemas.microsoft.com/office/drawing/2014/main" id="{A2A98971-0973-8943-A84F-4E182D69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610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62D57E6-053F-AC4D-9E9A-331B2ADD2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998" y="251995"/>
            <a:ext cx="2011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CodePipeline</a:t>
            </a:r>
          </a:p>
        </p:txBody>
      </p:sp>
      <p:pic>
        <p:nvPicPr>
          <p:cNvPr id="7" name="Graphic 19">
            <a:extLst>
              <a:ext uri="{FF2B5EF4-FFF2-40B4-BE49-F238E27FC236}">
                <a16:creationId xmlns:a16="http://schemas.microsoft.com/office/drawing/2014/main" id="{00260482-CFA6-634A-9499-E92D975C0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655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1">
            <a:extLst>
              <a:ext uri="{FF2B5EF4-FFF2-40B4-BE49-F238E27FC236}">
                <a16:creationId xmlns:a16="http://schemas.microsoft.com/office/drawing/2014/main" id="{64CCB776-0AAD-CF48-A891-42791CC6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1912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365A9D-8C45-634F-8E60-983E0EAB7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22" y="3174159"/>
            <a:ext cx="828675" cy="762000"/>
          </a:xfrm>
          <a:prstGeom prst="rect">
            <a:avLst/>
          </a:prstGeom>
        </p:spPr>
      </p:pic>
      <p:sp>
        <p:nvSpPr>
          <p:cNvPr id="10" name="TextBox 11">
            <a:extLst>
              <a:ext uri="{FF2B5EF4-FFF2-40B4-BE49-F238E27FC236}">
                <a16:creationId xmlns:a16="http://schemas.microsoft.com/office/drawing/2014/main" id="{6775EE50-8139-354C-8A43-1930C249C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085" y="3990081"/>
            <a:ext cx="9702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GitHub</a:t>
            </a:r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4F8A15BD-5918-634C-9535-CADD9D9C6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131" y="3990081"/>
            <a:ext cx="91052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23C0031-59F3-354C-B39E-4D1E1DC8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391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D845587F-25AE-1745-92DC-2BA5E956E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717" y="3070053"/>
            <a:ext cx="970211" cy="97021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1C16BE-ACDE-794C-928F-8171E9137FF3}"/>
              </a:ext>
            </a:extLst>
          </p:cNvPr>
          <p:cNvSpPr/>
          <p:nvPr/>
        </p:nvSpPr>
        <p:spPr>
          <a:xfrm>
            <a:off x="4633377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F0911E18-7FAB-914C-A70E-4F9D12D2E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380" y="2605123"/>
            <a:ext cx="147506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7245EA0-853C-644B-8D21-65295F368FF4}"/>
              </a:ext>
            </a:extLst>
          </p:cNvPr>
          <p:cNvSpPr/>
          <p:nvPr/>
        </p:nvSpPr>
        <p:spPr>
          <a:xfrm>
            <a:off x="7461950" y="258139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B74AB05-7FC1-2C48-A4B1-598F15B01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78" y="2679558"/>
            <a:ext cx="18330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Manual Approval Stage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A5B5DFF9-E2AE-2248-8108-4B97102C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286" y="31756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49FA8E1D-1262-2844-967F-41FE877D8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7543" y="3990081"/>
            <a:ext cx="17774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CodeBuild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B98A59C-D43D-FC41-BD9A-5F0AA0BB3F2F}"/>
              </a:ext>
            </a:extLst>
          </p:cNvPr>
          <p:cNvSpPr/>
          <p:nvPr/>
        </p:nvSpPr>
        <p:spPr>
          <a:xfrm>
            <a:off x="10279008" y="2567453"/>
            <a:ext cx="1914558" cy="1830376"/>
          </a:xfrm>
          <a:prstGeom prst="roundRect">
            <a:avLst>
              <a:gd name="adj" fmla="val 10679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945BE628-E72A-0D49-94DD-47FFE004F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9263" y="2615788"/>
            <a:ext cx="16639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 Deploy </a:t>
            </a:r>
          </a:p>
          <a:p>
            <a:pPr algn="ctr" eaLnBrk="1" hangingPunct="1"/>
            <a:r>
              <a:rPr lang="en-US" altLang="en-US" sz="1600" b="1" dirty="0">
                <a:solidFill>
                  <a:srgbClr val="00B05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1921CF-3C85-7A4F-AD9E-010C2FDEBB6F}"/>
              </a:ext>
            </a:extLst>
          </p:cNvPr>
          <p:cNvSpPr/>
          <p:nvPr/>
        </p:nvSpPr>
        <p:spPr>
          <a:xfrm>
            <a:off x="2230484" y="185057"/>
            <a:ext cx="10583754" cy="4789283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67E77189-BB12-434A-A633-ED6651581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715" y="399867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Developer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385C1E6-F162-F248-BB76-CCA48A4704EC}"/>
              </a:ext>
            </a:extLst>
          </p:cNvPr>
          <p:cNvCxnSpPr>
            <a:stCxn id="13" idx="3"/>
            <a:endCxn id="9" idx="1"/>
          </p:cNvCxnSpPr>
          <p:nvPr/>
        </p:nvCxnSpPr>
        <p:spPr>
          <a:xfrm>
            <a:off x="1173928" y="3555159"/>
            <a:ext cx="16506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6EF619-DE14-594D-AF91-5B7CB235CA3D}"/>
              </a:ext>
            </a:extLst>
          </p:cNvPr>
          <p:cNvCxnSpPr>
            <a:stCxn id="9" idx="0"/>
            <a:endCxn id="5" idx="1"/>
          </p:cNvCxnSpPr>
          <p:nvPr/>
        </p:nvCxnSpPr>
        <p:spPr>
          <a:xfrm flipV="1">
            <a:off x="3238960" y="991764"/>
            <a:ext cx="3695240" cy="21823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70E0E7-226C-B842-9853-155E6377E9DC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5590656" y="1372764"/>
            <a:ext cx="1724544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783F0B-66E4-E445-A268-31562D6FF7CB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7315200" y="1372764"/>
            <a:ext cx="1104029" cy="12086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580E719-7FF1-1942-8DDB-4D503D4085C8}"/>
              </a:ext>
            </a:extLst>
          </p:cNvPr>
          <p:cNvCxnSpPr>
            <a:stCxn id="5" idx="2"/>
            <a:endCxn id="20" idx="0"/>
          </p:cNvCxnSpPr>
          <p:nvPr/>
        </p:nvCxnSpPr>
        <p:spPr>
          <a:xfrm>
            <a:off x="7315200" y="1372764"/>
            <a:ext cx="3921087" cy="119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User with solid fill">
            <a:extLst>
              <a:ext uri="{FF2B5EF4-FFF2-40B4-BE49-F238E27FC236}">
                <a16:creationId xmlns:a16="http://schemas.microsoft.com/office/drawing/2014/main" id="{72FF6460-4B28-0742-A698-E1F84E6EC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09212" y="2689053"/>
            <a:ext cx="970211" cy="970211"/>
          </a:xfrm>
          <a:prstGeom prst="rect">
            <a:avLst/>
          </a:prstGeom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6EEF6663-DF26-3348-8D9C-5C10C9FD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1705" y="2363119"/>
            <a:ext cx="11330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sp>
        <p:nvSpPr>
          <p:cNvPr id="42" name="TextBox 18">
            <a:extLst>
              <a:ext uri="{FF2B5EF4-FFF2-40B4-BE49-F238E27FC236}">
                <a16:creationId xmlns:a16="http://schemas.microsoft.com/office/drawing/2014/main" id="{09AE344A-F092-0B42-B2E5-8E4B69E98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0039" y="4943581"/>
            <a:ext cx="13858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notification</a:t>
            </a:r>
          </a:p>
        </p:txBody>
      </p:sp>
      <p:pic>
        <p:nvPicPr>
          <p:cNvPr id="43" name="Graphic 6">
            <a:extLst>
              <a:ext uri="{FF2B5EF4-FFF2-40B4-BE49-F238E27FC236}">
                <a16:creationId xmlns:a16="http://schemas.microsoft.com/office/drawing/2014/main" id="{73402A92-F036-DC4E-AA8D-901C725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068" y="44181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DF19A4B-6DE2-9C4A-A62F-901F8DD549BD}"/>
              </a:ext>
            </a:extLst>
          </p:cNvPr>
          <p:cNvCxnSpPr>
            <a:stCxn id="16" idx="2"/>
            <a:endCxn id="43" idx="1"/>
          </p:cNvCxnSpPr>
          <p:nvPr/>
        </p:nvCxnSpPr>
        <p:spPr>
          <a:xfrm rot="16200000" flipH="1">
            <a:off x="10878173" y="1952824"/>
            <a:ext cx="234950" cy="515283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BDB9B99-7145-9547-A2A3-A02212440922}"/>
              </a:ext>
            </a:extLst>
          </p:cNvPr>
          <p:cNvCxnSpPr>
            <a:stCxn id="43" idx="0"/>
            <a:endCxn id="40" idx="2"/>
          </p:cNvCxnSpPr>
          <p:nvPr/>
        </p:nvCxnSpPr>
        <p:spPr>
          <a:xfrm flipH="1" flipV="1">
            <a:off x="13794318" y="3659264"/>
            <a:ext cx="6350" cy="75885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F9C5D6C-C04E-0A44-AD25-731ADB6447D7}"/>
              </a:ext>
            </a:extLst>
          </p:cNvPr>
          <p:cNvSpPr/>
          <p:nvPr/>
        </p:nvSpPr>
        <p:spPr>
          <a:xfrm>
            <a:off x="2256423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20">
            <a:extLst>
              <a:ext uri="{FF2B5EF4-FFF2-40B4-BE49-F238E27FC236}">
                <a16:creationId xmlns:a16="http://schemas.microsoft.com/office/drawing/2014/main" id="{8D110820-4386-1046-BEC2-FA63A980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40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5DF59051-C16A-7943-880C-8DE791582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72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59" name="Graphic 24">
            <a:extLst>
              <a:ext uri="{FF2B5EF4-FFF2-40B4-BE49-F238E27FC236}">
                <a16:creationId xmlns:a16="http://schemas.microsoft.com/office/drawing/2014/main" id="{A45A6B57-4473-234C-A6EA-8E14589A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94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9">
            <a:extLst>
              <a:ext uri="{FF2B5EF4-FFF2-40B4-BE49-F238E27FC236}">
                <a16:creationId xmlns:a16="http://schemas.microsoft.com/office/drawing/2014/main" id="{34B9BD27-9CA2-7343-8C90-D987CE96E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8359" y="7061782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61" name="Graphic 13">
            <a:extLst>
              <a:ext uri="{FF2B5EF4-FFF2-40B4-BE49-F238E27FC236}">
                <a16:creationId xmlns:a16="http://schemas.microsoft.com/office/drawing/2014/main" id="{11B8E305-1B50-4642-BB18-4A59FCFA0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340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4">
            <a:extLst>
              <a:ext uri="{FF2B5EF4-FFF2-40B4-BE49-F238E27FC236}">
                <a16:creationId xmlns:a16="http://schemas.microsoft.com/office/drawing/2014/main" id="{129D1F41-539E-6D40-A4B3-ECB7B08E3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7987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63" name="Graphic 27">
            <a:extLst>
              <a:ext uri="{FF2B5EF4-FFF2-40B4-BE49-F238E27FC236}">
                <a16:creationId xmlns:a16="http://schemas.microsoft.com/office/drawing/2014/main" id="{A0457528-C9AF-9B43-9887-B58EE4337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83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26">
            <a:extLst>
              <a:ext uri="{FF2B5EF4-FFF2-40B4-BE49-F238E27FC236}">
                <a16:creationId xmlns:a16="http://schemas.microsoft.com/office/drawing/2014/main" id="{6ACE8B4C-975F-2A4C-A22A-97BEA4652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0566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65" name="TextBox 21">
            <a:extLst>
              <a:ext uri="{FF2B5EF4-FFF2-40B4-BE49-F238E27FC236}">
                <a16:creationId xmlns:a16="http://schemas.microsoft.com/office/drawing/2014/main" id="{1BFBF835-5B1F-A746-801C-A5C5F8796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592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66" name="Graphic 8">
            <a:extLst>
              <a:ext uri="{FF2B5EF4-FFF2-40B4-BE49-F238E27FC236}">
                <a16:creationId xmlns:a16="http://schemas.microsoft.com/office/drawing/2014/main" id="{7257C761-16EB-D946-8EFF-43B37AC3A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95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Graphic 21">
            <a:extLst>
              <a:ext uri="{FF2B5EF4-FFF2-40B4-BE49-F238E27FC236}">
                <a16:creationId xmlns:a16="http://schemas.microsoft.com/office/drawing/2014/main" id="{9FC09593-9255-214B-AE34-F46154AC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8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Box 12">
            <a:extLst>
              <a:ext uri="{FF2B5EF4-FFF2-40B4-BE49-F238E27FC236}">
                <a16:creationId xmlns:a16="http://schemas.microsoft.com/office/drawing/2014/main" id="{1332F915-5180-8C4C-94A5-562BE1753C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4682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F653BBFC-849D-C14F-92CD-7F104FB75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129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8">
            <a:extLst>
              <a:ext uri="{FF2B5EF4-FFF2-40B4-BE49-F238E27FC236}">
                <a16:creationId xmlns:a16="http://schemas.microsoft.com/office/drawing/2014/main" id="{07CCBC8C-6EED-4E46-A84A-633A3C072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585" y="6974234"/>
            <a:ext cx="1174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1" name="Graphic 19">
            <a:extLst>
              <a:ext uri="{FF2B5EF4-FFF2-40B4-BE49-F238E27FC236}">
                <a16:creationId xmlns:a16="http://schemas.microsoft.com/office/drawing/2014/main" id="{A283BAB8-24C4-B545-8146-9FEF6A71B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165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D7FF28DA-A2B2-3A4E-853E-543F5686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5374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FB28B26-2432-284E-8612-B50ED5DDEE34}"/>
              </a:ext>
            </a:extLst>
          </p:cNvPr>
          <p:cNvSpPr/>
          <p:nvPr/>
        </p:nvSpPr>
        <p:spPr>
          <a:xfrm>
            <a:off x="6058803" y="676872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Dev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D3237F1-8325-A34B-8C9E-E53DF5F15B84}"/>
              </a:ext>
            </a:extLst>
          </p:cNvPr>
          <p:cNvSpPr/>
          <p:nvPr/>
        </p:nvSpPr>
        <p:spPr>
          <a:xfrm>
            <a:off x="7644809" y="5272966"/>
            <a:ext cx="5183144" cy="2175615"/>
          </a:xfrm>
          <a:prstGeom prst="roundRect">
            <a:avLst>
              <a:gd name="adj" fmla="val 5984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raphic 20">
            <a:extLst>
              <a:ext uri="{FF2B5EF4-FFF2-40B4-BE49-F238E27FC236}">
                <a16:creationId xmlns:a16="http://schemas.microsoft.com/office/drawing/2014/main" id="{BDBD0E65-46BE-6D47-8B1C-6380317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26" y="5414776"/>
            <a:ext cx="624512" cy="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12">
            <a:extLst>
              <a:ext uri="{FF2B5EF4-FFF2-40B4-BE49-F238E27FC236}">
                <a16:creationId xmlns:a16="http://schemas.microsoft.com/office/drawing/2014/main" id="{6D9AD518-426C-8E4A-AE3C-BCFEAE10D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1658" y="6039288"/>
            <a:ext cx="945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Certificate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</a:t>
            </a:r>
          </a:p>
        </p:txBody>
      </p:sp>
      <p:pic>
        <p:nvPicPr>
          <p:cNvPr id="78" name="Graphic 24">
            <a:extLst>
              <a:ext uri="{FF2B5EF4-FFF2-40B4-BE49-F238E27FC236}">
                <a16:creationId xmlns:a16="http://schemas.microsoft.com/office/drawing/2014/main" id="{63ED16A5-0A35-0B4D-9EFA-D16F8EC6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280" y="6422066"/>
            <a:ext cx="616486" cy="61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Box 9">
            <a:extLst>
              <a:ext uri="{FF2B5EF4-FFF2-40B4-BE49-F238E27FC236}">
                <a16:creationId xmlns:a16="http://schemas.microsoft.com/office/drawing/2014/main" id="{DE0DD374-62AD-BB44-9110-88F799E923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153" y="7115094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SNS</a:t>
            </a:r>
          </a:p>
        </p:txBody>
      </p:sp>
      <p:pic>
        <p:nvPicPr>
          <p:cNvPr id="80" name="Graphic 13">
            <a:extLst>
              <a:ext uri="{FF2B5EF4-FFF2-40B4-BE49-F238E27FC236}">
                <a16:creationId xmlns:a16="http://schemas.microsoft.com/office/drawing/2014/main" id="{CFFD05DD-828E-8545-AA01-BDFA4BC8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0726" y="5420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4">
            <a:extLst>
              <a:ext uri="{FF2B5EF4-FFF2-40B4-BE49-F238E27FC236}">
                <a16:creationId xmlns:a16="http://schemas.microsoft.com/office/drawing/2014/main" id="{902279FD-1BCF-1640-9D61-D4800E3ED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6373" y="5976601"/>
            <a:ext cx="1038765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</a:p>
        </p:txBody>
      </p:sp>
      <p:pic>
        <p:nvPicPr>
          <p:cNvPr id="82" name="Graphic 27">
            <a:extLst>
              <a:ext uri="{FF2B5EF4-FFF2-40B4-BE49-F238E27FC236}">
                <a16:creationId xmlns:a16="http://schemas.microsoft.com/office/drawing/2014/main" id="{E411F253-5AE2-5E4B-B348-F6489F25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269" y="5412598"/>
            <a:ext cx="608289" cy="60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TextBox 26">
            <a:extLst>
              <a:ext uri="{FF2B5EF4-FFF2-40B4-BE49-F238E27FC236}">
                <a16:creationId xmlns:a16="http://schemas.microsoft.com/office/drawing/2014/main" id="{BC6DAF28-4DBF-7640-A05E-8267B8B9C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952" y="6039288"/>
            <a:ext cx="1091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 Scaling</a:t>
            </a:r>
          </a:p>
        </p:txBody>
      </p:sp>
      <p:sp>
        <p:nvSpPr>
          <p:cNvPr id="84" name="TextBox 21">
            <a:extLst>
              <a:ext uri="{FF2B5EF4-FFF2-40B4-BE49-F238E27FC236}">
                <a16:creationId xmlns:a16="http://schemas.microsoft.com/office/drawing/2014/main" id="{00C5E156-36FF-B641-8120-D49A4BDF5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978" y="5934741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85" name="Graphic 8">
            <a:extLst>
              <a:ext uri="{FF2B5EF4-FFF2-40B4-BE49-F238E27FC236}">
                <a16:creationId xmlns:a16="http://schemas.microsoft.com/office/drawing/2014/main" id="{C3E5C3A6-3AFD-3F40-AD25-96F7710FF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1" y="5407977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Graphic 21">
            <a:extLst>
              <a:ext uri="{FF2B5EF4-FFF2-40B4-BE49-F238E27FC236}">
                <a16:creationId xmlns:a16="http://schemas.microsoft.com/office/drawing/2014/main" id="{14A850A6-5FD6-914A-87C7-639601B16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394" y="541259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12">
            <a:extLst>
              <a:ext uri="{FF2B5EF4-FFF2-40B4-BE49-F238E27FC236}">
                <a16:creationId xmlns:a16="http://schemas.microsoft.com/office/drawing/2014/main" id="{3D34CFCB-EB0B-7444-A123-A9323E7D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068" y="6080157"/>
            <a:ext cx="918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53</a:t>
            </a:r>
          </a:p>
        </p:txBody>
      </p:sp>
      <p:pic>
        <p:nvPicPr>
          <p:cNvPr id="88" name="Graphic 17">
            <a:extLst>
              <a:ext uri="{FF2B5EF4-FFF2-40B4-BE49-F238E27FC236}">
                <a16:creationId xmlns:a16="http://schemas.microsoft.com/office/drawing/2014/main" id="{4D880E98-A02D-4547-9CDA-678A578E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515" y="6410917"/>
            <a:ext cx="616485" cy="616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18">
            <a:extLst>
              <a:ext uri="{FF2B5EF4-FFF2-40B4-BE49-F238E27FC236}">
                <a16:creationId xmlns:a16="http://schemas.microsoft.com/office/drawing/2014/main" id="{46D972EF-06B6-6D49-83B2-C95AA9355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4040" y="6974234"/>
            <a:ext cx="12496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</a:t>
            </a:r>
          </a:p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90" name="Graphic 19">
            <a:extLst>
              <a:ext uri="{FF2B5EF4-FFF2-40B4-BE49-F238E27FC236}">
                <a16:creationId xmlns:a16="http://schemas.microsoft.com/office/drawing/2014/main" id="{D515CC6E-18E7-3E44-9785-E208CF96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51" y="6480198"/>
            <a:ext cx="584072" cy="58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Box 12">
            <a:extLst>
              <a:ext uri="{FF2B5EF4-FFF2-40B4-BE49-F238E27FC236}">
                <a16:creationId xmlns:a16="http://schemas.microsoft.com/office/drawing/2014/main" id="{E50C12E9-7633-624A-BA0D-FE6CA71B0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23760" y="7109559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3F944-9850-D844-A82F-28D92F4D39BC}"/>
              </a:ext>
            </a:extLst>
          </p:cNvPr>
          <p:cNvSpPr/>
          <p:nvPr/>
        </p:nvSpPr>
        <p:spPr>
          <a:xfrm>
            <a:off x="11448397" y="6798185"/>
            <a:ext cx="1249670" cy="58611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Stage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4B81D0-4AB8-9749-A66A-9B8E3D63F95D}"/>
              </a:ext>
            </a:extLst>
          </p:cNvPr>
          <p:cNvCxnSpPr>
            <a:stCxn id="14" idx="3"/>
            <a:endCxn id="16" idx="1"/>
          </p:cNvCxnSpPr>
          <p:nvPr/>
        </p:nvCxnSpPr>
        <p:spPr>
          <a:xfrm>
            <a:off x="6547935" y="3482641"/>
            <a:ext cx="914015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175F1B6-DD0A-9642-BDAB-BD793D109752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 flipV="1">
            <a:off x="9376508" y="3482641"/>
            <a:ext cx="902500" cy="139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D59557A-45E1-604A-A498-75ED0089120C}"/>
              </a:ext>
            </a:extLst>
          </p:cNvPr>
          <p:cNvCxnSpPr>
            <a:stCxn id="14" idx="2"/>
            <a:endCxn id="50" idx="0"/>
          </p:cNvCxnSpPr>
          <p:nvPr/>
        </p:nvCxnSpPr>
        <p:spPr>
          <a:xfrm flipH="1">
            <a:off x="4847995" y="4397829"/>
            <a:ext cx="742661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22F98D-4702-CE41-9C37-EC09B6E4C980}"/>
              </a:ext>
            </a:extLst>
          </p:cNvPr>
          <p:cNvCxnSpPr>
            <a:stCxn id="20" idx="2"/>
            <a:endCxn id="75" idx="0"/>
          </p:cNvCxnSpPr>
          <p:nvPr/>
        </p:nvCxnSpPr>
        <p:spPr>
          <a:xfrm flipH="1">
            <a:off x="10236381" y="4397829"/>
            <a:ext cx="999906" cy="8751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724B71-2C48-D246-A4C1-AFE20F1F0791}"/>
              </a:ext>
            </a:extLst>
          </p:cNvPr>
          <p:cNvSpPr/>
          <p:nvPr/>
        </p:nvSpPr>
        <p:spPr>
          <a:xfrm>
            <a:off x="117675" y="186965"/>
            <a:ext cx="18268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IaC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DevOps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On </a:t>
            </a:r>
          </a:p>
          <a:p>
            <a:pPr algn="ctr"/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2F43D4-B0FC-4948-8E33-3711721C97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51936" y="460197"/>
            <a:ext cx="3202846" cy="797997"/>
          </a:xfrm>
          <a:prstGeom prst="rect">
            <a:avLst/>
          </a:prstGeom>
        </p:spPr>
      </p:pic>
      <p:pic>
        <p:nvPicPr>
          <p:cNvPr id="104" name="Graphic 6">
            <a:extLst>
              <a:ext uri="{FF2B5EF4-FFF2-40B4-BE49-F238E27FC236}">
                <a16:creationId xmlns:a16="http://schemas.microsoft.com/office/drawing/2014/main" id="{F3A1BD4E-1BDE-3547-88B9-D237CDF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36" y="6477767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9">
            <a:extLst>
              <a:ext uri="{FF2B5EF4-FFF2-40B4-BE49-F238E27FC236}">
                <a16:creationId xmlns:a16="http://schemas.microsoft.com/office/drawing/2014/main" id="{E7389FA7-FBC4-A741-942A-9C9049B3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3371" y="7106851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pic>
        <p:nvPicPr>
          <p:cNvPr id="106" name="Graphic 6">
            <a:extLst>
              <a:ext uri="{FF2B5EF4-FFF2-40B4-BE49-F238E27FC236}">
                <a16:creationId xmlns:a16="http://schemas.microsoft.com/office/drawing/2014/main" id="{9DC6FEEE-43F3-3B48-ACCA-032320F90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507" y="6519354"/>
            <a:ext cx="640836" cy="64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extBox 9">
            <a:extLst>
              <a:ext uri="{FF2B5EF4-FFF2-40B4-BE49-F238E27FC236}">
                <a16:creationId xmlns:a16="http://schemas.microsoft.com/office/drawing/2014/main" id="{D25C1DF1-10D2-944F-92E5-F069795B2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2842" y="7148438"/>
            <a:ext cx="56388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8F64C5-4D45-2F46-A809-D06C371A75F8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22870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064347" y="1737082"/>
            <a:ext cx="927002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3868595" y="667216"/>
            <a:ext cx="10632846" cy="68386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5611323" y="120296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00" y="66802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961" y="175151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828797" y="1189825"/>
            <a:ext cx="2289705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5997256" y="315108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020969" y="1879743"/>
            <a:ext cx="616225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9" y="189494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563" y="316513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994" y="218244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239" y="270272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5997256" y="589069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56" y="58891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2186911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2149078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078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4574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2186911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911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4758" y="60453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982" y="3884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480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7626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93" y="394047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9666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23" y="40036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807" y="533447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1165" y="229159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330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6537510" y="407748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804505" y="4007191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9409460" y="2695336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21116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727" y="2876214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48" y="936918"/>
            <a:ext cx="619268" cy="61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2929" y="1104952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10545599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9575" y="5804655"/>
            <a:ext cx="3202846" cy="7979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8283626" y="1597224"/>
            <a:ext cx="3447587" cy="1663769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User with solid fill">
            <a:extLst>
              <a:ext uri="{FF2B5EF4-FFF2-40B4-BE49-F238E27FC236}">
                <a16:creationId xmlns:a16="http://schemas.microsoft.com/office/drawing/2014/main" id="{DD660ACC-DCAB-A945-A0C9-1A2EC87EB7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201841" y="-47320"/>
            <a:ext cx="609668" cy="6096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695AC-8BFA-704D-B5F0-C3C4E55EBA60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9962120" y="2467772"/>
            <a:ext cx="20522" cy="227564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4105583F-8330-ED4A-9F4D-274017E77B35}"/>
              </a:ext>
            </a:extLst>
          </p:cNvPr>
          <p:cNvCxnSpPr>
            <a:cxnSpLocks/>
            <a:stCxn id="71" idx="1"/>
            <a:endCxn id="37" idx="0"/>
          </p:cNvCxnSpPr>
          <p:nvPr/>
        </p:nvCxnSpPr>
        <p:spPr>
          <a:xfrm rot="10800000" flipV="1">
            <a:off x="9973583" y="257514"/>
            <a:ext cx="3228259" cy="13091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714BBBC-B58B-8145-B620-F50BEC3ADC6E}"/>
              </a:ext>
            </a:extLst>
          </p:cNvPr>
          <p:cNvCxnSpPr>
            <a:stCxn id="93" idx="2"/>
            <a:endCxn id="52" idx="0"/>
          </p:cNvCxnSpPr>
          <p:nvPr/>
        </p:nvCxnSpPr>
        <p:spPr>
          <a:xfrm>
            <a:off x="9973582" y="1556186"/>
            <a:ext cx="9060" cy="34296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F386492-1758-964F-9A0E-D29B7431D9C2}"/>
              </a:ext>
            </a:extLst>
          </p:cNvPr>
          <p:cNvCxnSpPr>
            <a:cxnSpLocks/>
            <a:stCxn id="37" idx="2"/>
            <a:endCxn id="93" idx="0"/>
          </p:cNvCxnSpPr>
          <p:nvPr/>
        </p:nvCxnSpPr>
        <p:spPr>
          <a:xfrm>
            <a:off x="9973582" y="845628"/>
            <a:ext cx="0" cy="912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4A2FCC5-8FB5-384B-8DAD-EBB70EE778AD}"/>
              </a:ext>
            </a:extLst>
          </p:cNvPr>
          <p:cNvSpPr txBox="1"/>
          <p:nvPr/>
        </p:nvSpPr>
        <p:spPr>
          <a:xfrm>
            <a:off x="10269685" y="304354"/>
            <a:ext cx="30573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http://devdemo1.nholuongut.com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867C8-030E-584C-B15A-0631DA4B071C}"/>
              </a:ext>
            </a:extLst>
          </p:cNvPr>
          <p:cNvSpPr txBox="1"/>
          <p:nvPr/>
        </p:nvSpPr>
        <p:spPr>
          <a:xfrm>
            <a:off x="6188050" y="6275047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5FD83D2-A893-7E4B-8B2E-073C6B3D4D35}"/>
              </a:ext>
            </a:extLst>
          </p:cNvPr>
          <p:cNvSpPr txBox="1"/>
          <p:nvPr/>
        </p:nvSpPr>
        <p:spPr>
          <a:xfrm>
            <a:off x="12329563" y="6316378"/>
            <a:ext cx="13837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For Databases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93AD843-8239-0045-B573-0A4861FED832}"/>
              </a:ext>
            </a:extLst>
          </p:cNvPr>
          <p:cNvSpPr/>
          <p:nvPr/>
        </p:nvSpPr>
        <p:spPr>
          <a:xfrm>
            <a:off x="6350548" y="3821031"/>
            <a:ext cx="7187576" cy="969963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D8661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866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 Scaling group</a:t>
            </a:r>
          </a:p>
        </p:txBody>
      </p:sp>
      <p:pic>
        <p:nvPicPr>
          <p:cNvPr id="90" name="Graphic 18">
            <a:extLst>
              <a:ext uri="{FF2B5EF4-FFF2-40B4-BE49-F238E27FC236}">
                <a16:creationId xmlns:a16="http://schemas.microsoft.com/office/drawing/2014/main" id="{2570D1CC-6021-3543-8ABF-D2D22699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990" y="3820024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24">
            <a:extLst>
              <a:ext uri="{FF2B5EF4-FFF2-40B4-BE49-F238E27FC236}">
                <a16:creationId xmlns:a16="http://schemas.microsoft.com/office/drawing/2014/main" id="{2F4A15C3-0879-FB4E-8904-BA3BFD800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64" y="536110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DA1FD4AE-A706-B344-8C50-9D70CA705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6348" y="6139577"/>
            <a:ext cx="133984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SNS</a:t>
            </a:r>
          </a:p>
        </p:txBody>
      </p:sp>
      <p:sp>
        <p:nvSpPr>
          <p:cNvPr id="99" name="TextBox 18">
            <a:extLst>
              <a:ext uri="{FF2B5EF4-FFF2-40B4-BE49-F238E27FC236}">
                <a16:creationId xmlns:a16="http://schemas.microsoft.com/office/drawing/2014/main" id="{ADB99197-6F3C-F341-9803-04A48649D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3856" y="6973634"/>
            <a:ext cx="96832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Email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notification</a:t>
            </a:r>
          </a:p>
        </p:txBody>
      </p:sp>
      <p:pic>
        <p:nvPicPr>
          <p:cNvPr id="102" name="Graphic 6">
            <a:extLst>
              <a:ext uri="{FF2B5EF4-FFF2-40B4-BE49-F238E27FC236}">
                <a16:creationId xmlns:a16="http://schemas.microsoft.com/office/drawing/2014/main" id="{5B9DC09B-5B3A-9E4B-8AD5-ED56438A3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537" y="64672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19">
            <a:extLst>
              <a:ext uri="{FF2B5EF4-FFF2-40B4-BE49-F238E27FC236}">
                <a16:creationId xmlns:a16="http://schemas.microsoft.com/office/drawing/2014/main" id="{364C3471-F356-C447-9B2A-B339CD31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298" y="353920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2">
            <a:extLst>
              <a:ext uri="{FF2B5EF4-FFF2-40B4-BE49-F238E27FC236}">
                <a16:creationId xmlns:a16="http://schemas.microsoft.com/office/drawing/2014/main" id="{9426930D-399C-0748-9425-DDF1FC5449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648" y="4312647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12" name="TextBox 29">
            <a:extLst>
              <a:ext uri="{FF2B5EF4-FFF2-40B4-BE49-F238E27FC236}">
                <a16:creationId xmlns:a16="http://schemas.microsoft.com/office/drawing/2014/main" id="{38866FEC-519E-584C-9814-795049616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3200" y="5036171"/>
            <a:ext cx="6096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pic>
        <p:nvPicPr>
          <p:cNvPr id="113" name="Graphic 49">
            <a:extLst>
              <a:ext uri="{FF2B5EF4-FFF2-40B4-BE49-F238E27FC236}">
                <a16:creationId xmlns:a16="http://schemas.microsoft.com/office/drawing/2014/main" id="{73F0C110-8FB8-7F43-8BE5-3881D0A41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614" y="4642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2D1BCAC2-72FE-6341-8D32-3EA66650A205}"/>
              </a:ext>
            </a:extLst>
          </p:cNvPr>
          <p:cNvCxnSpPr>
            <a:cxnSpLocks/>
            <a:stCxn id="55" idx="1"/>
            <a:endCxn id="85" idx="3"/>
          </p:cNvCxnSpPr>
          <p:nvPr/>
        </p:nvCxnSpPr>
        <p:spPr>
          <a:xfrm rot="10800000" flipV="1">
            <a:off x="7060604" y="2852302"/>
            <a:ext cx="2348857" cy="1433276"/>
          </a:xfrm>
          <a:prstGeom prst="bentConnector3">
            <a:avLst>
              <a:gd name="adj1" fmla="val 3285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619E145-1415-CC4E-9C33-2E95B17BBAEA}"/>
              </a:ext>
            </a:extLst>
          </p:cNvPr>
          <p:cNvCxnSpPr>
            <a:stCxn id="55" idx="3"/>
            <a:endCxn id="62" idx="1"/>
          </p:cNvCxnSpPr>
          <p:nvPr/>
        </p:nvCxnSpPr>
        <p:spPr>
          <a:xfrm>
            <a:off x="10514779" y="2852302"/>
            <a:ext cx="2289726" cy="1370333"/>
          </a:xfrm>
          <a:prstGeom prst="bentConnector3">
            <a:avLst>
              <a:gd name="adj1" fmla="val 3288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9ACFD84-1BF0-BE47-862E-C4FB4FF07597}"/>
              </a:ext>
            </a:extLst>
          </p:cNvPr>
          <p:cNvSpPr/>
          <p:nvPr/>
        </p:nvSpPr>
        <p:spPr>
          <a:xfrm>
            <a:off x="390201" y="1077403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Dev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29C5FF7-8851-9C40-AB3A-F1C7A54D8A29}"/>
              </a:ext>
            </a:extLst>
          </p:cNvPr>
          <p:cNvSpPr/>
          <p:nvPr/>
        </p:nvSpPr>
        <p:spPr>
          <a:xfrm>
            <a:off x="320245" y="3814179"/>
            <a:ext cx="3058886" cy="206851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900" b="1" dirty="0"/>
              <a:t>Staging</a:t>
            </a:r>
          </a:p>
          <a:p>
            <a:pPr algn="ctr"/>
            <a:r>
              <a:rPr lang="en-US" sz="2900" b="1" dirty="0"/>
              <a:t>Environment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979083-4A02-5445-9E86-BB1038175AE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21716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A1A63-D5EE-F74A-AB1C-FD46F46D104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81302-4FD8-904C-92FD-E823F82755B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5816167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</a:t>
            </a:r>
            <a:r>
              <a:rPr lang="en-US" b="1" dirty="0" err="1"/>
              <a:t>fullflow</a:t>
            </a:r>
            <a:r>
              <a:rPr lang="en-US" dirty="0"/>
              <a:t> </a:t>
            </a:r>
            <a:r>
              <a:rPr lang="en-US" b="1" dirty="0"/>
              <a:t>infrastructure management process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460E1B-C4A6-4745-8928-E60C54CB1E5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E434C5-8480-644C-B67D-2E434E4E027A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3CA1BD-EBF2-C146-8F4A-8D42D277796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ACD68-3F73-274A-8321-139771A260D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FD6915-26B3-9346-929F-42AE223077F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82875-B8E6-8A4C-BD5D-FFC098247D7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EBD85C-E575-184C-BC3F-459E883181E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124917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C97FA-C374-834E-944E-CABB49527448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9FE595-B17A-654E-8B32-6DC3861F326C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E5B891-BB12-E041-8C1B-E1DE35D023F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2C4DA-FAFA-D947-A427-4CC9013831F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953120-F531-C140-94B9-B5464B173849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DC2A1B-8F2E-3D4D-AD9F-1ADB22F57F2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B98FAD-FF65-4D41-A292-C649F3E4C68F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B385C-A113-B64D-9749-DE7A7B4C808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EB45F-A9A1-1747-A40B-58B4F5DB1FFA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E467B54-C8AC-CA4E-980E-0D160939BB6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67DD9C-048D-F64E-9995-ADF5A51E2EA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040448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A8C69-2FC0-AC47-95B6-8C902B63EB0F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562B50-C4E6-AD4A-AA9C-B7086CBB3C4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C229B9-06E4-0E44-95A0-6848DBEC11F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C1D67-AE72-2E40-903B-6B60CF75177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01900-C6B0-4447-AB93-DAB28D1DFF6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D693B7-6224-1843-A4DB-2DAEB159F10F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BFEBA-C816-834E-B939-01C7DAB2747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12D65-3F32-8B41-B09A-77CC319D129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18EFF-C038-9C4B-8295-0D108346C958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12CE00-D4C3-3B4A-8FF7-95CF5D87DE0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4B3C12-78E7-A046-89BB-1250144EDE48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892428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1D5C4-C409-0841-A202-740EE353B42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521B36D-A998-9A41-88DC-BDE0E9566F5C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0D9AD1-223C-8B40-ADD8-085FC47460E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77EE6-2FB6-254B-BFCC-EF87A3FB93A4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A32331-CA4C-8942-BF4E-F8AAD500E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07" y="2826599"/>
            <a:ext cx="6896100" cy="15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CDB8A5A-1899-1E44-914E-53C5A91E0A6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297DDD-C60A-F44B-B108-33C7510DEB7A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146587-B0A9-3746-81F4-84CA228F7C29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ED9AC-71EF-2A4F-AC15-0244AEED78E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DBC911-A344-E24F-B5E2-98BFE6E5961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DC97B1-A19B-6142-8732-1DFD6C304A8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6B93DC-C844-5B4B-B771-6C99DDF0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Fundamentals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E5CF6-B908-624F-9EF5-5106269D1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05050"/>
            <a:ext cx="11277600" cy="36195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863F49E-F9FB-224F-AC51-B8B34F5C5990}"/>
              </a:ext>
            </a:extLst>
          </p:cNvPr>
          <p:cNvSpPr/>
          <p:nvPr/>
        </p:nvSpPr>
        <p:spPr>
          <a:xfrm>
            <a:off x="9895114" y="2438400"/>
            <a:ext cx="2862943" cy="3287486"/>
          </a:xfrm>
          <a:prstGeom prst="roundRect">
            <a:avLst>
              <a:gd name="adj" fmla="val 10583"/>
            </a:avLst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B4EE7-4D78-6145-B897-20C66E8373B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6375990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C94272-3B0E-774C-824A-171F8DBAB6A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66D257-0DD5-3A40-B115-3EDB2ED3D3E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E8607F-0CCB-B04B-8C98-9CF0D25EB719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AFAE3B-10FA-DE48-8D43-F42EBCEA6AF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756E5A-C463-874C-82A8-5295A16A3A9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B1CB0-D1C3-8246-9BA4-E24FEED75E2B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8F8D12-ACE2-7A45-81DC-7D674B8855F8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0E7626-C57E-1F41-BE70-EA2D79EE996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1F68E-5892-6146-B102-7B7C8BA7A3F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207F95C-5C31-FF42-9057-6358F37FBDD7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A729E3-329C-224A-ACAD-8989C7DC432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6121066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338AA5-1DF1-4744-AB66-7E1D57A604F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84D69DA-9DAE-3747-9C7F-AF586CE593F9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939E47-F22A-194C-822E-18221F2328AD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2B44F35-D616-0041-960F-F1AA6886E3F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9A2D92-249F-4447-9C63-4316B34A4EF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ABD5B5-9F08-904E-A356-58AAA821B5E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EC2 Instances, Bastion Host and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Security Groups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147985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16A49-0462-3543-B0FC-129EE41816A5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6029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C3BE313-172A-C441-B6A0-4C5DA443B15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3952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DCBDBA-B755-E849-9C0A-0C49EC2BC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172" y="-110808"/>
            <a:ext cx="982704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954DC-69A8-1D44-8628-F1F12B9D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4" y="272807"/>
            <a:ext cx="3223734" cy="7227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D200CC-FC1A-EA4E-9B6D-C5244185C397}"/>
              </a:ext>
            </a:extLst>
          </p:cNvPr>
          <p:cNvSpPr/>
          <p:nvPr/>
        </p:nvSpPr>
        <p:spPr>
          <a:xfrm>
            <a:off x="440675" y="2478795"/>
            <a:ext cx="2401677" cy="82626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BE0CBA-D806-F943-9C2A-074A7A98EB06}"/>
              </a:ext>
            </a:extLst>
          </p:cNvPr>
          <p:cNvSpPr/>
          <p:nvPr/>
        </p:nvSpPr>
        <p:spPr>
          <a:xfrm>
            <a:off x="440674" y="3362035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DE0A6A-FE04-674E-A43A-615FD0EB1D6F}"/>
              </a:ext>
            </a:extLst>
          </p:cNvPr>
          <p:cNvSpPr/>
          <p:nvPr/>
        </p:nvSpPr>
        <p:spPr>
          <a:xfrm>
            <a:off x="415380" y="4759341"/>
            <a:ext cx="2952521" cy="1077763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3EAAA2-1735-B042-A597-653623AEF975}"/>
              </a:ext>
            </a:extLst>
          </p:cNvPr>
          <p:cNvSpPr/>
          <p:nvPr/>
        </p:nvSpPr>
        <p:spPr>
          <a:xfrm>
            <a:off x="415380" y="6427339"/>
            <a:ext cx="2625275" cy="80707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3CB90AD-8E42-2140-871D-1967AC17FCB2}"/>
              </a:ext>
            </a:extLst>
          </p:cNvPr>
          <p:cNvSpPr/>
          <p:nvPr/>
        </p:nvSpPr>
        <p:spPr>
          <a:xfrm>
            <a:off x="6403551" y="10969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F54CCE1-04DF-0741-A234-184C08DA7623}"/>
              </a:ext>
            </a:extLst>
          </p:cNvPr>
          <p:cNvSpPr/>
          <p:nvPr/>
        </p:nvSpPr>
        <p:spPr>
          <a:xfrm>
            <a:off x="6400798" y="2178899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5CB000-E4A1-B64B-9B50-EF73490601F0}"/>
              </a:ext>
            </a:extLst>
          </p:cNvPr>
          <p:cNvSpPr/>
          <p:nvPr/>
        </p:nvSpPr>
        <p:spPr>
          <a:xfrm>
            <a:off x="6400798" y="4363092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4A9689B-DFF0-1141-B7D0-BA11C004C238}"/>
              </a:ext>
            </a:extLst>
          </p:cNvPr>
          <p:cNvSpPr/>
          <p:nvPr/>
        </p:nvSpPr>
        <p:spPr>
          <a:xfrm>
            <a:off x="6312665" y="6154517"/>
            <a:ext cx="2544897" cy="719895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DF88B2E-5B78-6E41-82EC-338AB89B98E6}"/>
              </a:ext>
            </a:extLst>
          </p:cNvPr>
          <p:cNvSpPr/>
          <p:nvPr/>
        </p:nvSpPr>
        <p:spPr>
          <a:xfrm>
            <a:off x="10297531" y="5416596"/>
            <a:ext cx="3311249" cy="59286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EDE6B5-338A-F142-9045-8C7C64E6ECFF}"/>
              </a:ext>
            </a:extLst>
          </p:cNvPr>
          <p:cNvSpPr/>
          <p:nvPr/>
        </p:nvSpPr>
        <p:spPr>
          <a:xfrm>
            <a:off x="10297531" y="6094451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4322C7-B87C-F44E-82FE-0087D467BDA8}"/>
              </a:ext>
            </a:extLst>
          </p:cNvPr>
          <p:cNvSpPr/>
          <p:nvPr/>
        </p:nvSpPr>
        <p:spPr>
          <a:xfrm>
            <a:off x="6400798" y="3241493"/>
            <a:ext cx="5960806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E1DFF4C-7C52-5240-8F72-FCB1C177CF05}"/>
              </a:ext>
            </a:extLst>
          </p:cNvPr>
          <p:cNvSpPr/>
          <p:nvPr/>
        </p:nvSpPr>
        <p:spPr>
          <a:xfrm>
            <a:off x="10297530" y="6864904"/>
            <a:ext cx="3311249" cy="71989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</a:t>
            </a:r>
          </a:p>
          <a:p>
            <a:pPr algn="ctr"/>
            <a:r>
              <a:rPr lang="en-US" sz="2600" dirty="0"/>
              <a:t> Provisioner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E7446D-ADF3-9E48-82B4-136E1EAC837B}"/>
              </a:ext>
            </a:extLst>
          </p:cNvPr>
          <p:cNvCxnSpPr>
            <a:stCxn id="10" idx="1"/>
            <a:endCxn id="6" idx="3"/>
          </p:cNvCxnSpPr>
          <p:nvPr/>
        </p:nvCxnSpPr>
        <p:spPr>
          <a:xfrm flipH="1">
            <a:off x="2842352" y="1586039"/>
            <a:ext cx="3561199" cy="130588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F87AD1-1DC9-5841-A623-0F55D3308F93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flipH="1">
            <a:off x="3393195" y="2667945"/>
            <a:ext cx="3007603" cy="123297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C49EDC-D76F-744A-912E-E0F227854D8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599982" y="3730539"/>
            <a:ext cx="3800816" cy="880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64C8D2-A37A-8244-8595-0B09AC5EA73D}"/>
              </a:ext>
            </a:extLst>
          </p:cNvPr>
          <p:cNvCxnSpPr>
            <a:stCxn id="12" idx="1"/>
            <a:endCxn id="8" idx="3"/>
          </p:cNvCxnSpPr>
          <p:nvPr/>
        </p:nvCxnSpPr>
        <p:spPr>
          <a:xfrm flipH="1">
            <a:off x="3367901" y="4852138"/>
            <a:ext cx="3032897" cy="44608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0AE7E24-CBFD-1B4B-92B5-53B913258415}"/>
              </a:ext>
            </a:extLst>
          </p:cNvPr>
          <p:cNvCxnSpPr/>
          <p:nvPr/>
        </p:nvCxnSpPr>
        <p:spPr>
          <a:xfrm flipH="1" flipV="1">
            <a:off x="3040655" y="6287127"/>
            <a:ext cx="3272010" cy="2744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52BDECA-52EA-DF43-A810-5E66D440D39B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8857562" y="5713027"/>
            <a:ext cx="1439969" cy="80143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EDC5DD-99F0-7047-ACEB-5746F0FDD14E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8857562" y="6454398"/>
            <a:ext cx="1439969" cy="600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E5A0F0-44BD-2840-8558-A37AAA18C880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>
            <a:off x="8857562" y="6514465"/>
            <a:ext cx="1439968" cy="71038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F5DCB8A0-F1DB-BF49-9CB6-37BC19D0819C}"/>
              </a:ext>
            </a:extLst>
          </p:cNvPr>
          <p:cNvSpPr/>
          <p:nvPr/>
        </p:nvSpPr>
        <p:spPr>
          <a:xfrm>
            <a:off x="6312665" y="6934479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DFC1F18-0448-4C40-8E9D-A6BCEF30A704}"/>
              </a:ext>
            </a:extLst>
          </p:cNvPr>
          <p:cNvCxnSpPr/>
          <p:nvPr/>
        </p:nvCxnSpPr>
        <p:spPr>
          <a:xfrm flipH="1" flipV="1">
            <a:off x="3040655" y="6874412"/>
            <a:ext cx="3272010" cy="35999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431693-E858-7243-B277-F2971E4FA83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44886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Classic Load Balancer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75305E-17B5-A046-856A-99E46FFC0EF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84221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280456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cxnSpLocks/>
            <a:stCxn id="85" idx="1"/>
            <a:endCxn id="21" idx="1"/>
          </p:cNvCxnSpPr>
          <p:nvPr/>
        </p:nvCxnSpPr>
        <p:spPr>
          <a:xfrm rot="10800000" flipH="1">
            <a:off x="7145123" y="3182141"/>
            <a:ext cx="16552" cy="1498874"/>
          </a:xfrm>
          <a:prstGeom prst="bentConnector3">
            <a:avLst>
              <a:gd name="adj1" fmla="val -510841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3286" y="2922832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32550" y="4033751"/>
            <a:ext cx="7092387" cy="130400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 &amp; 80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6429317" y="2521565"/>
            <a:ext cx="7092387" cy="139872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 port 22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00FA30D-49BD-EB4C-A0DB-0B701CA9B27D}"/>
              </a:ext>
            </a:extLst>
          </p:cNvPr>
          <p:cNvCxnSpPr>
            <a:stCxn id="83" idx="2"/>
          </p:cNvCxnSpPr>
          <p:nvPr/>
        </p:nvCxnSpPr>
        <p:spPr>
          <a:xfrm rot="5400000" flipH="1">
            <a:off x="9230757" y="1740889"/>
            <a:ext cx="261589" cy="6141842"/>
          </a:xfrm>
          <a:prstGeom prst="bentConnector4">
            <a:avLst>
              <a:gd name="adj1" fmla="val -217948"/>
              <a:gd name="adj2" fmla="val 9965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8921409" y="4307666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10.0.0.0/16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8976504" y="2730651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149109" y="1449718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132415" y="231989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111233" y="2900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119562" y="34858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119562" y="406037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119562" y="466620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119562" y="526575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119562" y="584028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119562" y="64461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097308" y="61249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23156" y="263908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792109" y="1610122"/>
            <a:ext cx="2549238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2997553" y="773534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F70F952B-04BD-0242-AFCC-5D291DF6DA67}"/>
              </a:ext>
            </a:extLst>
          </p:cNvPr>
          <p:cNvCxnSpPr>
            <a:stCxn id="81" idx="2"/>
            <a:endCxn id="85" idx="0"/>
          </p:cNvCxnSpPr>
          <p:nvPr/>
        </p:nvCxnSpPr>
        <p:spPr>
          <a:xfrm rot="5400000">
            <a:off x="9489728" y="1439430"/>
            <a:ext cx="896980" cy="5022310"/>
          </a:xfrm>
          <a:prstGeom prst="bentConnector3">
            <a:avLst>
              <a:gd name="adj1" fmla="val 3649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9AADCB9-5749-4D49-9A2D-3126BC5899CE}"/>
              </a:ext>
            </a:extLst>
          </p:cNvPr>
          <p:cNvCxnSpPr>
            <a:stCxn id="81" idx="2"/>
            <a:endCxn id="83" idx="0"/>
          </p:cNvCxnSpPr>
          <p:nvPr/>
        </p:nvCxnSpPr>
        <p:spPr>
          <a:xfrm flipH="1">
            <a:off x="12432473" y="3502095"/>
            <a:ext cx="16900" cy="876629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031AC38-7A19-1848-985C-FB84F3968F3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33" y="437872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8679" y="4919444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123" y="43990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69" y="493979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/>
              <a:t>AWS ELB Classic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1088" y="2128237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64394" y="2998411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ELB Classic LB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43212" y="357881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1547" y="255281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0" name="Graphic 18">
            <a:extLst>
              <a:ext uri="{FF2B5EF4-FFF2-40B4-BE49-F238E27FC236}">
                <a16:creationId xmlns:a16="http://schemas.microsoft.com/office/drawing/2014/main" id="{888CDC0A-C2DA-0643-BBE3-2BCA1EBFF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753" y="1966660"/>
            <a:ext cx="536474" cy="53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9859913" y="548231"/>
            <a:ext cx="33077" cy="14184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70" idx="1"/>
            <a:endCxn id="85" idx="3"/>
          </p:cNvCxnSpPr>
          <p:nvPr/>
        </p:nvCxnSpPr>
        <p:spPr>
          <a:xfrm rot="10800000" flipV="1">
            <a:off x="7709003" y="2234897"/>
            <a:ext cx="1915750" cy="2446118"/>
          </a:xfrm>
          <a:prstGeom prst="bentConnector3">
            <a:avLst>
              <a:gd name="adj1" fmla="val 3907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stCxn id="70" idx="3"/>
            <a:endCxn id="83" idx="1"/>
          </p:cNvCxnSpPr>
          <p:nvPr/>
        </p:nvCxnSpPr>
        <p:spPr>
          <a:xfrm>
            <a:off x="10161227" y="2234897"/>
            <a:ext cx="1989306" cy="2425767"/>
          </a:xfrm>
          <a:prstGeom prst="bentConnector3">
            <a:avLst>
              <a:gd name="adj1" fmla="val 39478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439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http://hr-stag-myelb-557211422.us-east-1.elb.amazonaws.com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FA80E3-A142-0247-91D8-459AAE6E60C9}"/>
              </a:ext>
            </a:extLst>
          </p:cNvPr>
          <p:cNvSpPr txBox="1"/>
          <p:nvPr/>
        </p:nvSpPr>
        <p:spPr>
          <a:xfrm>
            <a:off x="7448686" y="812323"/>
            <a:ext cx="5702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http://hr-stag-myelb-557211422.us-east-1.elb.amazonaws.com:81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E2414301-9502-964D-8ED1-54D8668FA466}"/>
              </a:ext>
            </a:extLst>
          </p:cNvPr>
          <p:cNvSpPr/>
          <p:nvPr/>
        </p:nvSpPr>
        <p:spPr>
          <a:xfrm>
            <a:off x="43212" y="42161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Custom SG Rule for Inbound </a:t>
            </a:r>
            <a:r>
              <a:rPr lang="en-US" dirty="0">
                <a:solidFill>
                  <a:srgbClr val="FFFF00"/>
                </a:solidFill>
              </a:rPr>
              <a:t>Port 81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2890B99-4103-DF43-8177-0B94A984CA7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46619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93" grpId="0" animBg="1"/>
      <p:bldP spid="69" grpId="0"/>
      <p:bldP spid="38" grpId="0"/>
      <p:bldP spid="10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C4896-AAFE-0D4A-860D-FA0FCDA9B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3" y="184990"/>
            <a:ext cx="4174102" cy="7350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63BDFC-4376-2E4A-965C-BC109E4B12A9}"/>
              </a:ext>
            </a:extLst>
          </p:cNvPr>
          <p:cNvSpPr/>
          <p:nvPr/>
        </p:nvSpPr>
        <p:spPr>
          <a:xfrm>
            <a:off x="209320" y="3194892"/>
            <a:ext cx="3756752" cy="42965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86E8F2-28D4-0D48-A396-AA4A465705C4}"/>
              </a:ext>
            </a:extLst>
          </p:cNvPr>
          <p:cNvSpPr/>
          <p:nvPr/>
        </p:nvSpPr>
        <p:spPr>
          <a:xfrm>
            <a:off x="209319" y="5660834"/>
            <a:ext cx="4065225" cy="8611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D8C135-AE52-5E4B-B7FA-0DCC5F358A1A}"/>
              </a:ext>
            </a:extLst>
          </p:cNvPr>
          <p:cNvSpPr/>
          <p:nvPr/>
        </p:nvSpPr>
        <p:spPr>
          <a:xfrm>
            <a:off x="6833209" y="2627236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9E8C8DD-6E60-954A-ABE3-4174279181F2}"/>
              </a:ext>
            </a:extLst>
          </p:cNvPr>
          <p:cNvSpPr/>
          <p:nvPr/>
        </p:nvSpPr>
        <p:spPr>
          <a:xfrm>
            <a:off x="6833209" y="5602364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ELB Classic Load Balancer using Terraform Modules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34CBCE-928B-984B-8336-CFB4E010E90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3966072" y="3345680"/>
            <a:ext cx="2867137" cy="64041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9157EC-6207-DE43-A193-BEC0F51986F8}"/>
              </a:ext>
            </a:extLst>
          </p:cNvPr>
          <p:cNvCxnSpPr>
            <a:stCxn id="9" idx="1"/>
          </p:cNvCxnSpPr>
          <p:nvPr/>
        </p:nvCxnSpPr>
        <p:spPr>
          <a:xfrm flipH="1">
            <a:off x="4274544" y="6091410"/>
            <a:ext cx="2558665" cy="8998"/>
          </a:xfrm>
          <a:prstGeom prst="straightConnector1">
            <a:avLst/>
          </a:prstGeom>
          <a:ln w="349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891FA2-A7DD-BD4F-A387-6999BA125D7C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49368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456910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- Basic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410A31F-F95E-264B-BC27-8253FF083D6E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533015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5048856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511514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955" y="6964147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23" y="65083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433" y="293821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05579" y="34789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969" y="457949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04" y="458521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9559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4745" y="313858"/>
            <a:ext cx="5662522" cy="1418429"/>
          </a:xfrm>
        </p:spPr>
        <p:txBody>
          <a:bodyPr>
            <a:normAutofit fontScale="90000"/>
          </a:bodyPr>
          <a:lstStyle/>
          <a:p>
            <a:r>
              <a:rPr lang="en-US" sz="3400" b="1" dirty="0"/>
              <a:t>AWS VPC + EC2 Instance + Security Groups +</a:t>
            </a:r>
            <a:br>
              <a:rPr lang="en-US" sz="3400" b="1" dirty="0"/>
            </a:br>
            <a:r>
              <a:rPr lang="en-US" sz="3400" b="1" dirty="0">
                <a:solidFill>
                  <a:srgbClr val="C00000"/>
                </a:solidFill>
              </a:rPr>
              <a:t>AWS ALB Application</a:t>
            </a:r>
            <a:br>
              <a:rPr lang="en-US" sz="3400" b="1" dirty="0">
                <a:solidFill>
                  <a:srgbClr val="C00000"/>
                </a:solidFill>
              </a:rPr>
            </a:br>
            <a:r>
              <a:rPr lang="en-US" sz="3400" b="1" dirty="0">
                <a:solidFill>
                  <a:srgbClr val="C00000"/>
                </a:solidFill>
              </a:rPr>
              <a:t> Load Balancer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91679" y="2614122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4985" y="34842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ALB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6681" y="34064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9ADC54D-8C0E-A24D-970B-F08EEF6932D4}"/>
              </a:ext>
            </a:extLst>
          </p:cNvPr>
          <p:cNvCxnSpPr>
            <a:cxnSpLocks/>
            <a:endCxn id="52" idx="0"/>
          </p:cNvCxnSpPr>
          <p:nvPr/>
        </p:nvCxnSpPr>
        <p:spPr>
          <a:xfrm flipH="1">
            <a:off x="9899032" y="577558"/>
            <a:ext cx="27010" cy="223704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4975" y="-39006"/>
            <a:ext cx="609668" cy="609668"/>
          </a:xfrm>
          <a:prstGeom prst="rect">
            <a:avLst/>
          </a:prstGeom>
        </p:spPr>
      </p:pic>
      <p:pic>
        <p:nvPicPr>
          <p:cNvPr id="75" name="Graphic 74" descr="User with solid fill">
            <a:extLst>
              <a:ext uri="{FF2B5EF4-FFF2-40B4-BE49-F238E27FC236}">
                <a16:creationId xmlns:a16="http://schemas.microsoft.com/office/drawing/2014/main" id="{DE13C5A5-2847-6743-994B-D71414C41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59392" y="-31356"/>
            <a:ext cx="609668" cy="609668"/>
          </a:xfrm>
          <a:prstGeom prst="rect">
            <a:avLst/>
          </a:prstGeom>
        </p:spPr>
      </p:pic>
      <p:pic>
        <p:nvPicPr>
          <p:cNvPr id="76" name="Graphic 75" descr="User with solid fill">
            <a:extLst>
              <a:ext uri="{FF2B5EF4-FFF2-40B4-BE49-F238E27FC236}">
                <a16:creationId xmlns:a16="http://schemas.microsoft.com/office/drawing/2014/main" id="{93620438-D8BD-9D40-8DCD-8F139082E7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90662" y="-29729"/>
            <a:ext cx="609668" cy="609668"/>
          </a:xfrm>
          <a:prstGeom prst="rect">
            <a:avLst/>
          </a:prstGeom>
        </p:spPr>
      </p:pic>
      <p:pic>
        <p:nvPicPr>
          <p:cNvPr id="77" name="Graphic 76" descr="User with solid fill">
            <a:extLst>
              <a:ext uri="{FF2B5EF4-FFF2-40B4-BE49-F238E27FC236}">
                <a16:creationId xmlns:a16="http://schemas.microsoft.com/office/drawing/2014/main" id="{1D9039C0-6B5F-0248-81C5-4C797A70C4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55079" y="-22079"/>
            <a:ext cx="609668" cy="609668"/>
          </a:xfrm>
          <a:prstGeom prst="rect">
            <a:avLst/>
          </a:prstGeom>
        </p:spPr>
      </p:pic>
      <p:pic>
        <p:nvPicPr>
          <p:cNvPr id="78" name="Graphic 77" descr="User with solid fill">
            <a:extLst>
              <a:ext uri="{FF2B5EF4-FFF2-40B4-BE49-F238E27FC236}">
                <a16:creationId xmlns:a16="http://schemas.microsoft.com/office/drawing/2014/main" id="{FC581FF0-38EE-2844-B1EE-E07FA4BF87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82431" y="-12012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46848" y="-4362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32045" y="-4363"/>
            <a:ext cx="609668" cy="609668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898A36B-3E8B-6D48-977E-F41E3C94FAF2}"/>
              </a:ext>
            </a:extLst>
          </p:cNvPr>
          <p:cNvCxnSpPr>
            <a:cxnSpLocks/>
            <a:stCxn id="52" idx="1"/>
            <a:endCxn id="85" idx="3"/>
          </p:cNvCxnSpPr>
          <p:nvPr/>
        </p:nvCxnSpPr>
        <p:spPr>
          <a:xfrm rot="10800000" flipV="1">
            <a:off x="7685784" y="3098913"/>
            <a:ext cx="1928936" cy="1768246"/>
          </a:xfrm>
          <a:prstGeom prst="bentConnector3">
            <a:avLst>
              <a:gd name="adj1" fmla="val 4200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01B1BD26-A857-354E-9B20-79B8F39234CF}"/>
              </a:ext>
            </a:extLst>
          </p:cNvPr>
          <p:cNvCxnSpPr>
            <a:cxnSpLocks/>
            <a:stCxn id="52" idx="3"/>
            <a:endCxn id="83" idx="1"/>
          </p:cNvCxnSpPr>
          <p:nvPr/>
        </p:nvCxnSpPr>
        <p:spPr>
          <a:xfrm>
            <a:off x="10183344" y="3098913"/>
            <a:ext cx="1939625" cy="1762518"/>
          </a:xfrm>
          <a:prstGeom prst="bentConnector3">
            <a:avLst>
              <a:gd name="adj1" fmla="val 3977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3E5D784-4E35-5C41-AA3E-17A36C894A7F}"/>
              </a:ext>
            </a:extLst>
          </p:cNvPr>
          <p:cNvSpPr txBox="1"/>
          <p:nvPr/>
        </p:nvSpPr>
        <p:spPr>
          <a:xfrm>
            <a:off x="7434658" y="472252"/>
            <a:ext cx="5288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http://hr-stag-alb-1575108738.us-east-1.elb.amazonaws.com</a:t>
            </a:r>
          </a:p>
        </p:txBody>
      </p:sp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720" y="2814601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7152046" y="4631668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67433" y="463145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AF76E6D-6AEE-4048-AA3E-F0345E6751F2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33610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2" grpId="0" animBg="1"/>
      <p:bldP spid="69" grpId="0"/>
      <p:bldP spid="3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382" y="272807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144216" y="2720592"/>
            <a:ext cx="5960806" cy="14368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Security Group to allow access from Internet to Load Balancer using AWS Security Group Terraform Module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B66587-98DA-A14A-8C51-31B543CAF8D4}"/>
              </a:ext>
            </a:extLst>
          </p:cNvPr>
          <p:cNvSpPr/>
          <p:nvPr/>
        </p:nvSpPr>
        <p:spPr>
          <a:xfrm>
            <a:off x="8144216" y="5695720"/>
            <a:ext cx="5960806" cy="97809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ALB Application Load Balancer using Terraform Modules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AF8CE-4ED4-A247-9CC5-2B994AFDC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71889"/>
            <a:ext cx="4730932" cy="726698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CFE7A4-8766-544A-A6A9-9783F13C5EEA}"/>
              </a:ext>
            </a:extLst>
          </p:cNvPr>
          <p:cNvSpPr/>
          <p:nvPr/>
        </p:nvSpPr>
        <p:spPr>
          <a:xfrm>
            <a:off x="330506" y="3345679"/>
            <a:ext cx="3866921" cy="333955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A5F214-3881-134C-84DE-362018AF91F4}"/>
              </a:ext>
            </a:extLst>
          </p:cNvPr>
          <p:cNvSpPr/>
          <p:nvPr/>
        </p:nvSpPr>
        <p:spPr>
          <a:xfrm>
            <a:off x="330506" y="5695720"/>
            <a:ext cx="4494882" cy="980502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stCxn id="12" idx="1"/>
          </p:cNvCxnSpPr>
          <p:nvPr/>
        </p:nvCxnSpPr>
        <p:spPr>
          <a:xfrm flipH="1">
            <a:off x="4197427" y="3439036"/>
            <a:ext cx="3946789" cy="7534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F7C7A3-30E6-CE4A-8A1C-21A2D3C9EF86}"/>
              </a:ext>
            </a:extLst>
          </p:cNvPr>
          <p:cNvCxnSpPr>
            <a:stCxn id="14" idx="1"/>
            <a:endCxn id="17" idx="3"/>
          </p:cNvCxnSpPr>
          <p:nvPr/>
        </p:nvCxnSpPr>
        <p:spPr>
          <a:xfrm flipH="1">
            <a:off x="4825388" y="6184766"/>
            <a:ext cx="3318828" cy="120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286505-E94C-5D4E-839E-CD760A95DF71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24396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0" grpId="0" animBg="1"/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6538C201-8FD4-3949-95CF-8CB9A5B5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96F7D47F-D6BA-7745-816E-A6A3920DC4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36A2CF71-7967-BC4A-AB50-80F06DF85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DB8E5149-74D9-1441-B4AD-BFF5BB264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BE7678-74B6-3349-8103-4B08BEAF5224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80041690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271306" y="1737082"/>
            <a:ext cx="13830286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20581" y="1118092"/>
            <a:ext cx="14158890" cy="63877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245821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" y="1134748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1753031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2844152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2854459" y="1879743"/>
            <a:ext cx="8708572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865" y="188180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459" y="31519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2169303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135" y="2689586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2844152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152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216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3137949"/>
            <a:ext cx="1765300" cy="2479239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28890" y="187974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890" y="187815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4386" y="31424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877556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87596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285037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546" y="2605112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14" y="2149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218728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7438" y="272800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9292" y="3369275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99478" y="5305000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90" y="3359792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1703" y="5321335"/>
            <a:ext cx="211935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EC2 Instance</a:t>
            </a:r>
          </a:p>
        </p:txBody>
      </p:sp>
      <p:sp>
        <p:nvSpPr>
          <p:cNvPr id="69" name="TextBox 21">
            <a:extLst>
              <a:ext uri="{FF2B5EF4-FFF2-40B4-BE49-F238E27FC236}">
                <a16:creationId xmlns:a16="http://schemas.microsoft.com/office/drawing/2014/main" id="{AB9F3F82-1897-8340-9606-DABB17FD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880" y="1994204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4" name="Graphic 73" descr="User with solid fill">
            <a:extLst>
              <a:ext uri="{FF2B5EF4-FFF2-40B4-BE49-F238E27FC236}">
                <a16:creationId xmlns:a16="http://schemas.microsoft.com/office/drawing/2014/main" id="{129DFFE7-D972-3D4E-A012-4B6F3357D7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12549" y="0"/>
            <a:ext cx="609668" cy="609668"/>
          </a:xfrm>
          <a:prstGeom prst="rect">
            <a:avLst/>
          </a:prstGeom>
        </p:spPr>
      </p:pic>
      <p:pic>
        <p:nvPicPr>
          <p:cNvPr id="90" name="Graphic 89" descr="User with solid fill">
            <a:extLst>
              <a:ext uri="{FF2B5EF4-FFF2-40B4-BE49-F238E27FC236}">
                <a16:creationId xmlns:a16="http://schemas.microsoft.com/office/drawing/2014/main" id="{5175B4B2-B733-6A4C-947D-B34B58D92A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10843" y="-4363"/>
            <a:ext cx="609668" cy="609668"/>
          </a:xfrm>
          <a:prstGeom prst="rect">
            <a:avLst/>
          </a:prstGeom>
        </p:spPr>
      </p:pic>
      <p:pic>
        <p:nvPicPr>
          <p:cNvPr id="97" name="Graphic 96" descr="User with solid fill">
            <a:extLst>
              <a:ext uri="{FF2B5EF4-FFF2-40B4-BE49-F238E27FC236}">
                <a16:creationId xmlns:a16="http://schemas.microsoft.com/office/drawing/2014/main" id="{52537F6F-E4EC-6040-8BF0-232669A66F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69157" y="-39618"/>
            <a:ext cx="609668" cy="609668"/>
          </a:xfrm>
          <a:prstGeom prst="rect">
            <a:avLst/>
          </a:prstGeom>
        </p:spPr>
      </p:pic>
      <p:pic>
        <p:nvPicPr>
          <p:cNvPr id="52" name="Graphic 8">
            <a:extLst>
              <a:ext uri="{FF2B5EF4-FFF2-40B4-BE49-F238E27FC236}">
                <a16:creationId xmlns:a16="http://schemas.microsoft.com/office/drawing/2014/main" id="{3374107D-AD2C-8B46-9621-7A04D209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185" y="1899148"/>
            <a:ext cx="568624" cy="568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F4B3BD-64F0-2E47-8C23-5DB457090F33}"/>
              </a:ext>
            </a:extLst>
          </p:cNvPr>
          <p:cNvSpPr txBox="1"/>
          <p:nvPr/>
        </p:nvSpPr>
        <p:spPr>
          <a:xfrm>
            <a:off x="3411677" y="343363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6F64C2-DF19-0347-9C08-BF5B9ED7C167}"/>
              </a:ext>
            </a:extLst>
          </p:cNvPr>
          <p:cNvSpPr txBox="1"/>
          <p:nvPr/>
        </p:nvSpPr>
        <p:spPr>
          <a:xfrm>
            <a:off x="12151804" y="3435995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C7C10A-0611-1840-975D-B209E6D8A5DB}"/>
              </a:ext>
            </a:extLst>
          </p:cNvPr>
          <p:cNvSpPr/>
          <p:nvPr/>
        </p:nvSpPr>
        <p:spPr>
          <a:xfrm>
            <a:off x="5174901" y="2700050"/>
            <a:ext cx="1105319" cy="31393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/app1*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B4C164-B035-4B4C-9FE1-028F5FBC8F6D}"/>
              </a:ext>
            </a:extLst>
          </p:cNvPr>
          <p:cNvSpPr/>
          <p:nvPr/>
        </p:nvSpPr>
        <p:spPr>
          <a:xfrm>
            <a:off x="7342315" y="2695336"/>
            <a:ext cx="1105319" cy="3139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84D8D-D6DD-584B-A7A3-7222DD88B7D7}"/>
              </a:ext>
            </a:extLst>
          </p:cNvPr>
          <p:cNvSpPr/>
          <p:nvPr/>
        </p:nvSpPr>
        <p:spPr>
          <a:xfrm>
            <a:off x="9307253" y="2681748"/>
            <a:ext cx="1105319" cy="3139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/app2*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862BABD-857F-B841-AC89-A5BAB610BCC5}"/>
              </a:ext>
            </a:extLst>
          </p:cNvPr>
          <p:cNvSpPr/>
          <p:nvPr/>
        </p:nvSpPr>
        <p:spPr>
          <a:xfrm>
            <a:off x="7342314" y="3123751"/>
            <a:ext cx="1105319" cy="3922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Fixed Response</a:t>
            </a:r>
          </a:p>
        </p:txBody>
      </p:sp>
      <p:pic>
        <p:nvPicPr>
          <p:cNvPr id="58" name="Graphic 17">
            <a:extLst>
              <a:ext uri="{FF2B5EF4-FFF2-40B4-BE49-F238E27FC236}">
                <a16:creationId xmlns:a16="http://schemas.microsoft.com/office/drawing/2014/main" id="{FE5D6C93-503B-534B-982F-A59C773CD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382" y="3995405"/>
            <a:ext cx="568800" cy="5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DE68B1DC-B1C7-074F-9B93-E54B40C0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600" y="397442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A2158C-D11C-5C4A-BD26-DBECB5EAB5A2}"/>
              </a:ext>
            </a:extLst>
          </p:cNvPr>
          <p:cNvSpPr txBox="1"/>
          <p:nvPr/>
        </p:nvSpPr>
        <p:spPr>
          <a:xfrm>
            <a:off x="3403354" y="4058103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E0E015-F388-6741-9771-641D5A769A58}"/>
              </a:ext>
            </a:extLst>
          </p:cNvPr>
          <p:cNvSpPr txBox="1"/>
          <p:nvPr/>
        </p:nvSpPr>
        <p:spPr>
          <a:xfrm>
            <a:off x="12181205" y="4056994"/>
            <a:ext cx="4988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A2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6321897-9F41-304B-8BB2-FAC30488C956}"/>
              </a:ext>
            </a:extLst>
          </p:cNvPr>
          <p:cNvCxnSpPr>
            <a:stCxn id="13" idx="2"/>
            <a:endCxn id="32" idx="3"/>
          </p:cNvCxnSpPr>
          <p:nvPr/>
        </p:nvCxnSpPr>
        <p:spPr>
          <a:xfrm rot="5400000">
            <a:off x="4501499" y="2423016"/>
            <a:ext cx="635097" cy="181702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F56F0D5D-1C88-D946-8290-A9B5ED673764}"/>
              </a:ext>
            </a:extLst>
          </p:cNvPr>
          <p:cNvCxnSpPr>
            <a:stCxn id="13" idx="2"/>
            <a:endCxn id="62" idx="1"/>
          </p:cNvCxnSpPr>
          <p:nvPr/>
        </p:nvCxnSpPr>
        <p:spPr>
          <a:xfrm rot="16200000" flipH="1">
            <a:off x="8620954" y="120588"/>
            <a:ext cx="637457" cy="6424243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B53FEA0-8F14-3047-8240-B5EC1DC341FB}"/>
              </a:ext>
            </a:extLst>
          </p:cNvPr>
          <p:cNvCxnSpPr>
            <a:stCxn id="56" idx="2"/>
            <a:endCxn id="61" idx="1"/>
          </p:cNvCxnSpPr>
          <p:nvPr/>
        </p:nvCxnSpPr>
        <p:spPr>
          <a:xfrm rot="16200000" flipH="1">
            <a:off x="10382180" y="2473413"/>
            <a:ext cx="1276758" cy="232129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5A7124D-9F00-AF4A-A0EC-73F1810AFA03}"/>
              </a:ext>
            </a:extLst>
          </p:cNvPr>
          <p:cNvCxnSpPr>
            <a:stCxn id="56" idx="2"/>
            <a:endCxn id="60" idx="3"/>
          </p:cNvCxnSpPr>
          <p:nvPr/>
        </p:nvCxnSpPr>
        <p:spPr>
          <a:xfrm rot="5400000">
            <a:off x="6242128" y="655761"/>
            <a:ext cx="1277867" cy="59577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ABBDE77-283F-584C-8800-F19C1AA7C099}"/>
              </a:ext>
            </a:extLst>
          </p:cNvPr>
          <p:cNvCxnSpPr>
            <a:stCxn id="97" idx="2"/>
            <a:endCxn id="52" idx="0"/>
          </p:cNvCxnSpPr>
          <p:nvPr/>
        </p:nvCxnSpPr>
        <p:spPr>
          <a:xfrm rot="5400000">
            <a:off x="8480195" y="5352"/>
            <a:ext cx="1329098" cy="2458494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A11BEC06-8507-8E44-A595-D7B89D018936}"/>
              </a:ext>
            </a:extLst>
          </p:cNvPr>
          <p:cNvCxnSpPr>
            <a:stCxn id="52" idx="3"/>
            <a:endCxn id="56" idx="0"/>
          </p:cNvCxnSpPr>
          <p:nvPr/>
        </p:nvCxnSpPr>
        <p:spPr>
          <a:xfrm>
            <a:off x="8199809" y="2183460"/>
            <a:ext cx="1660104" cy="49828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BB9A26-25B1-D64B-BEF7-30121F3999B5}"/>
              </a:ext>
            </a:extLst>
          </p:cNvPr>
          <p:cNvCxnSpPr>
            <a:stCxn id="52" idx="2"/>
            <a:endCxn id="55" idx="0"/>
          </p:cNvCxnSpPr>
          <p:nvPr/>
        </p:nvCxnSpPr>
        <p:spPr>
          <a:xfrm flipH="1">
            <a:off x="7894975" y="2467772"/>
            <a:ext cx="20522" cy="2275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97DAE86-3D24-194F-A2EA-75C03AFD7678}"/>
              </a:ext>
            </a:extLst>
          </p:cNvPr>
          <p:cNvCxnSpPr>
            <a:stCxn id="55" idx="2"/>
            <a:endCxn id="57" idx="0"/>
          </p:cNvCxnSpPr>
          <p:nvPr/>
        </p:nvCxnSpPr>
        <p:spPr>
          <a:xfrm flipH="1">
            <a:off x="7894974" y="3009268"/>
            <a:ext cx="1" cy="11448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0247DC25-44BE-BA49-8803-5294F8470931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5727561" y="2156440"/>
            <a:ext cx="1903624" cy="54360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70C7844D-F608-BC41-9A9B-EAC8C3035FEE}"/>
              </a:ext>
            </a:extLst>
          </p:cNvPr>
          <p:cNvCxnSpPr>
            <a:stCxn id="74" idx="2"/>
            <a:endCxn id="52" idx="0"/>
          </p:cNvCxnSpPr>
          <p:nvPr/>
        </p:nvCxnSpPr>
        <p:spPr>
          <a:xfrm rot="16200000" flipH="1">
            <a:off x="6121700" y="105351"/>
            <a:ext cx="1289480" cy="2298114"/>
          </a:xfrm>
          <a:prstGeom prst="bentConnector3">
            <a:avLst>
              <a:gd name="adj1" fmla="val 491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054E5B-0C7E-F64C-B6AB-9EB43B0E8612}"/>
              </a:ext>
            </a:extLst>
          </p:cNvPr>
          <p:cNvCxnSpPr>
            <a:stCxn id="90" idx="2"/>
            <a:endCxn id="52" idx="0"/>
          </p:cNvCxnSpPr>
          <p:nvPr/>
        </p:nvCxnSpPr>
        <p:spPr>
          <a:xfrm flipH="1">
            <a:off x="7915497" y="605305"/>
            <a:ext cx="180" cy="1293843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20">
            <a:extLst>
              <a:ext uri="{FF2B5EF4-FFF2-40B4-BE49-F238E27FC236}">
                <a16:creationId xmlns:a16="http://schemas.microsoft.com/office/drawing/2014/main" id="{C27F1AEC-6B62-C045-9190-E79AF212D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15" y="306132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12">
            <a:extLst>
              <a:ext uri="{FF2B5EF4-FFF2-40B4-BE49-F238E27FC236}">
                <a16:creationId xmlns:a16="http://schemas.microsoft.com/office/drawing/2014/main" id="{9C95D134-7FB4-3047-A366-33C0429D4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644" y="3825876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93" name="Graphic 21">
            <a:extLst>
              <a:ext uri="{FF2B5EF4-FFF2-40B4-BE49-F238E27FC236}">
                <a16:creationId xmlns:a16="http://schemas.microsoft.com/office/drawing/2014/main" id="{2AC1E81E-C8A1-D340-8C72-2966A2CD5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60" y="440987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12">
            <a:extLst>
              <a:ext uri="{FF2B5EF4-FFF2-40B4-BE49-F238E27FC236}">
                <a16:creationId xmlns:a16="http://schemas.microsoft.com/office/drawing/2014/main" id="{10B4B3B2-FFB1-FC41-8089-68642BA8C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95" y="5171874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5B18A82-5C09-774F-99C6-A5AA313BCFB9}"/>
              </a:ext>
            </a:extLst>
          </p:cNvPr>
          <p:cNvSpPr txBox="1"/>
          <p:nvPr/>
        </p:nvSpPr>
        <p:spPr>
          <a:xfrm>
            <a:off x="2924161" y="513403"/>
            <a:ext cx="3050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http://</a:t>
            </a:r>
            <a:r>
              <a:rPr lang="en-US" sz="1600" dirty="0" err="1">
                <a:solidFill>
                  <a:srgbClr val="00B050"/>
                </a:solidFill>
              </a:rPr>
              <a:t>apps.nholuongut.com</a:t>
            </a:r>
            <a:r>
              <a:rPr lang="en-US" sz="1600" dirty="0">
                <a:solidFill>
                  <a:srgbClr val="00B050"/>
                </a:solidFill>
              </a:rPr>
              <a:t>/app1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55F93E-AB84-414F-BF6E-208BCE698CC6}"/>
              </a:ext>
            </a:extLst>
          </p:cNvPr>
          <p:cNvSpPr txBox="1"/>
          <p:nvPr/>
        </p:nvSpPr>
        <p:spPr>
          <a:xfrm>
            <a:off x="6396265" y="538931"/>
            <a:ext cx="2558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http://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apps.nholuongut.com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EC879A8-765C-8040-B606-65715EB68C2F}"/>
              </a:ext>
            </a:extLst>
          </p:cNvPr>
          <p:cNvSpPr txBox="1"/>
          <p:nvPr/>
        </p:nvSpPr>
        <p:spPr>
          <a:xfrm>
            <a:off x="9557455" y="609532"/>
            <a:ext cx="30502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</a:t>
            </a:r>
            <a:r>
              <a:rPr lang="en-US" sz="1600" dirty="0" err="1">
                <a:solidFill>
                  <a:srgbClr val="0070C0"/>
                </a:solidFill>
              </a:rPr>
              <a:t>apps.nholuongut.com</a:t>
            </a:r>
            <a:r>
              <a:rPr lang="en-US" sz="1600" dirty="0">
                <a:solidFill>
                  <a:srgbClr val="0070C0"/>
                </a:solidFill>
              </a:rPr>
              <a:t>/app2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F52C11-5335-3841-837F-0F52EF9ECFBE}"/>
              </a:ext>
            </a:extLst>
          </p:cNvPr>
          <p:cNvSpPr/>
          <p:nvPr/>
        </p:nvSpPr>
        <p:spPr>
          <a:xfrm>
            <a:off x="9925411" y="1962009"/>
            <a:ext cx="1105319" cy="3139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5CCEDF66-3DD3-A546-8CA8-8C4320C931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44070" y="5192687"/>
            <a:ext cx="5046515" cy="1257352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0CB4638-90FE-B343-B6D6-680D693FFAD2}"/>
              </a:ext>
            </a:extLst>
          </p:cNvPr>
          <p:cNvSpPr/>
          <p:nvPr/>
        </p:nvSpPr>
        <p:spPr>
          <a:xfrm>
            <a:off x="5074920" y="1597224"/>
            <a:ext cx="6036105" cy="2267298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31BD221-2ED0-F74A-B0E1-DC1A75F80D41}"/>
              </a:ext>
            </a:extLst>
          </p:cNvPr>
          <p:cNvSpPr/>
          <p:nvPr/>
        </p:nvSpPr>
        <p:spPr>
          <a:xfrm>
            <a:off x="152179" y="64629"/>
            <a:ext cx="50227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AWS ALB Context Path Based Routing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7F8054E-1C4E-ED4E-A2C6-DB955CB5BDF6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24019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82" grpId="0"/>
      <p:bldP spid="84" grpId="0"/>
      <p:bldP spid="86" grpId="0"/>
      <p:bldP spid="69" grpId="0"/>
      <p:bldP spid="32" grpId="0"/>
      <p:bldP spid="62" grpId="0"/>
      <p:bldP spid="13" grpId="0" animBg="1"/>
      <p:bldP spid="55" grpId="0" animBg="1"/>
      <p:bldP spid="56" grpId="0" animBg="1"/>
      <p:bldP spid="57" grpId="0" animBg="1"/>
      <p:bldP spid="60" grpId="0"/>
      <p:bldP spid="61" grpId="0"/>
      <p:bldP spid="88" grpId="0"/>
      <p:bldP spid="94" grpId="0"/>
      <p:bldP spid="70" grpId="0"/>
      <p:bldP spid="95" grpId="0"/>
      <p:bldP spid="96" grpId="0"/>
      <p:bldP spid="98" grpId="0" animBg="1"/>
      <p:bldP spid="80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58707A2-A049-8E4D-954D-B0BB81B523D7}"/>
              </a:ext>
            </a:extLst>
          </p:cNvPr>
          <p:cNvSpPr/>
          <p:nvPr/>
        </p:nvSpPr>
        <p:spPr>
          <a:xfrm>
            <a:off x="5354955" y="2711196"/>
            <a:ext cx="3920490" cy="230886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AWS</a:t>
            </a:r>
          </a:p>
          <a:p>
            <a:pPr algn="ctr"/>
            <a:r>
              <a:rPr lang="en-US" sz="3000" b="1" dirty="0"/>
              <a:t>ALB</a:t>
            </a:r>
          </a:p>
          <a:p>
            <a:pPr algn="ctr"/>
            <a:r>
              <a:rPr lang="en-US" sz="3000" b="1" dirty="0"/>
              <a:t>Context Path Based Routing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3AA0AA-C247-7C48-BC05-5467C6222912}"/>
              </a:ext>
            </a:extLst>
          </p:cNvPr>
          <p:cNvSpPr/>
          <p:nvPr/>
        </p:nvSpPr>
        <p:spPr>
          <a:xfrm>
            <a:off x="118110" y="220550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Balancer SG</a:t>
            </a:r>
          </a:p>
          <a:p>
            <a:pPr algn="ctr"/>
            <a:r>
              <a:rPr lang="en-US" dirty="0"/>
              <a:t>Add Port 443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B3E948-ED0F-5442-8160-DC905E7DDE8C}"/>
              </a:ext>
            </a:extLst>
          </p:cNvPr>
          <p:cNvSpPr/>
          <p:nvPr/>
        </p:nvSpPr>
        <p:spPr>
          <a:xfrm>
            <a:off x="118110" y="169709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EC5B26-22CE-9543-AE40-0B1A631D9D92}"/>
              </a:ext>
            </a:extLst>
          </p:cNvPr>
          <p:cNvSpPr/>
          <p:nvPr/>
        </p:nvSpPr>
        <p:spPr>
          <a:xfrm>
            <a:off x="118110" y="3182731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EC2 Private Instances</a:t>
            </a:r>
          </a:p>
          <a:p>
            <a:pPr algn="ctr"/>
            <a:r>
              <a:rPr lang="en-US" dirty="0"/>
              <a:t>App2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C3DEB-7EF5-2749-B55F-9E432E79DFBE}"/>
              </a:ext>
            </a:extLst>
          </p:cNvPr>
          <p:cNvSpPr/>
          <p:nvPr/>
        </p:nvSpPr>
        <p:spPr>
          <a:xfrm>
            <a:off x="118110" y="4662263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Certificate Manager</a:t>
            </a:r>
          </a:p>
          <a:p>
            <a:pPr algn="ctr"/>
            <a:r>
              <a:rPr lang="en-US" dirty="0"/>
              <a:t>for SSL (HTTPS)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2D023C3-17D1-1045-BF90-6159498583F3}"/>
              </a:ext>
            </a:extLst>
          </p:cNvPr>
          <p:cNvSpPr/>
          <p:nvPr/>
        </p:nvSpPr>
        <p:spPr>
          <a:xfrm>
            <a:off x="10536555" y="21145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Listeners HTTP:80 and HTTPS:443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9007B-755A-4842-8A97-04835764E48A}"/>
              </a:ext>
            </a:extLst>
          </p:cNvPr>
          <p:cNvSpPr/>
          <p:nvPr/>
        </p:nvSpPr>
        <p:spPr>
          <a:xfrm>
            <a:off x="10456545" y="1697093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Groups for App1 and App2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B191C4-0254-784D-A620-98117119C9B4}"/>
              </a:ext>
            </a:extLst>
          </p:cNvPr>
          <p:cNvSpPr/>
          <p:nvPr/>
        </p:nvSpPr>
        <p:spPr>
          <a:xfrm>
            <a:off x="10536555" y="3182685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Listener Redirect to HTTPS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6E397D-B4CC-5D4D-B5CD-F944395293AB}"/>
              </a:ext>
            </a:extLst>
          </p:cNvPr>
          <p:cNvSpPr/>
          <p:nvPr/>
        </p:nvSpPr>
        <p:spPr>
          <a:xfrm>
            <a:off x="10536555" y="4668277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Return Fixed Response for /*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3BE6CC-A4BB-3840-8DDF-4E83610523E5}"/>
              </a:ext>
            </a:extLst>
          </p:cNvPr>
          <p:cNvSpPr/>
          <p:nvPr/>
        </p:nvSpPr>
        <p:spPr>
          <a:xfrm>
            <a:off x="10536555" y="6164669"/>
            <a:ext cx="3726180" cy="136588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 Listener Rules for /app1* and /app2*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4DE5D41-5B50-9041-B36A-79545CA4F595}"/>
              </a:ext>
            </a:extLst>
          </p:cNvPr>
          <p:cNvSpPr/>
          <p:nvPr/>
        </p:nvSpPr>
        <p:spPr>
          <a:xfrm>
            <a:off x="118110" y="6164669"/>
            <a:ext cx="3726180" cy="13658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Route53 DNS </a:t>
            </a:r>
          </a:p>
          <a:p>
            <a:pPr algn="ctr"/>
            <a:r>
              <a:rPr lang="en-US" dirty="0"/>
              <a:t>Registration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E1291A-1AAA-914C-95AD-E198E37B1774}"/>
              </a:ext>
            </a:extLst>
          </p:cNvPr>
          <p:cNvCxnSpPr>
            <a:stCxn id="5" idx="2"/>
            <a:endCxn id="6" idx="6"/>
          </p:cNvCxnSpPr>
          <p:nvPr/>
        </p:nvCxnSpPr>
        <p:spPr>
          <a:xfrm flipH="1" flipV="1">
            <a:off x="3844290" y="903493"/>
            <a:ext cx="1510665" cy="29621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4F1DFD-67B2-C445-9967-21D7D0727465}"/>
              </a:ext>
            </a:extLst>
          </p:cNvPr>
          <p:cNvCxnSpPr>
            <a:stCxn id="5" idx="2"/>
            <a:endCxn id="7" idx="6"/>
          </p:cNvCxnSpPr>
          <p:nvPr/>
        </p:nvCxnSpPr>
        <p:spPr>
          <a:xfrm flipH="1" flipV="1">
            <a:off x="3844290" y="2380036"/>
            <a:ext cx="1510665" cy="1485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4E4DB5F-8828-9747-BDA3-F7A7599582A1}"/>
              </a:ext>
            </a:extLst>
          </p:cNvPr>
          <p:cNvCxnSpPr>
            <a:stCxn id="5" idx="2"/>
            <a:endCxn id="8" idx="6"/>
          </p:cNvCxnSpPr>
          <p:nvPr/>
        </p:nvCxnSpPr>
        <p:spPr>
          <a:xfrm flipH="1">
            <a:off x="3844290" y="3865627"/>
            <a:ext cx="1510665" cy="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2C217A-C163-C046-B333-2640FA1D8017}"/>
              </a:ext>
            </a:extLst>
          </p:cNvPr>
          <p:cNvCxnSpPr>
            <a:stCxn id="5" idx="2"/>
            <a:endCxn id="9" idx="6"/>
          </p:cNvCxnSpPr>
          <p:nvPr/>
        </p:nvCxnSpPr>
        <p:spPr>
          <a:xfrm flipH="1">
            <a:off x="3844290" y="3865627"/>
            <a:ext cx="1510665" cy="14795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E7946F-D5A4-5B4A-90DA-395A4B9831B1}"/>
              </a:ext>
            </a:extLst>
          </p:cNvPr>
          <p:cNvCxnSpPr>
            <a:stCxn id="5" idx="2"/>
            <a:endCxn id="15" idx="6"/>
          </p:cNvCxnSpPr>
          <p:nvPr/>
        </p:nvCxnSpPr>
        <p:spPr>
          <a:xfrm flipH="1">
            <a:off x="3844290" y="3865627"/>
            <a:ext cx="1510665" cy="29819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F77C3C-472B-CF46-9CBC-077DFD9EFEC4}"/>
              </a:ext>
            </a:extLst>
          </p:cNvPr>
          <p:cNvCxnSpPr>
            <a:stCxn id="5" idx="6"/>
            <a:endCxn id="10" idx="2"/>
          </p:cNvCxnSpPr>
          <p:nvPr/>
        </p:nvCxnSpPr>
        <p:spPr>
          <a:xfrm flipV="1">
            <a:off x="9275445" y="894398"/>
            <a:ext cx="1261110" cy="297122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F4CBEE4-034B-6241-A533-D18CAB1867A0}"/>
              </a:ext>
            </a:extLst>
          </p:cNvPr>
          <p:cNvCxnSpPr>
            <a:stCxn id="5" idx="6"/>
            <a:endCxn id="11" idx="2"/>
          </p:cNvCxnSpPr>
          <p:nvPr/>
        </p:nvCxnSpPr>
        <p:spPr>
          <a:xfrm flipV="1">
            <a:off x="9275445" y="2380036"/>
            <a:ext cx="1181100" cy="14855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BD4A18-38D7-7549-AFB5-B07A9F8100E3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9275445" y="3865627"/>
            <a:ext cx="1261110" cy="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8818DE-53B5-BC41-A6D8-3FE89AE2516F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9275445" y="3865627"/>
            <a:ext cx="1261110" cy="148559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3CCB03-19AF-7F45-BAD0-1FD38FBE3472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9275445" y="3865627"/>
            <a:ext cx="1261110" cy="298198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79907F8-0A90-2348-B45A-369BF841FDBA}"/>
              </a:ext>
            </a:extLst>
          </p:cNvPr>
          <p:cNvSpPr/>
          <p:nvPr/>
        </p:nvSpPr>
        <p:spPr>
          <a:xfrm>
            <a:off x="3844290" y="211455"/>
            <a:ext cx="2316480" cy="44005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 TF Configs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8C05A8-7637-954E-B1A3-F49C965B0421}"/>
              </a:ext>
            </a:extLst>
          </p:cNvPr>
          <p:cNvSpPr/>
          <p:nvPr/>
        </p:nvSpPr>
        <p:spPr>
          <a:xfrm>
            <a:off x="8317230" y="211455"/>
            <a:ext cx="2316480" cy="440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TF Configs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C41CE2-40F8-0542-8A1B-11C2890B2DF0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91154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8C48D8-2773-7A4E-B843-E6CAD108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1102" y="67332"/>
            <a:ext cx="8149177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D8D3BC-437C-2744-B1C7-DB6A82FDAD19}"/>
              </a:ext>
            </a:extLst>
          </p:cNvPr>
          <p:cNvSpPr/>
          <p:nvPr/>
        </p:nvSpPr>
        <p:spPr>
          <a:xfrm>
            <a:off x="8348048" y="1949958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Allow HTTPS 443 in Load Balancer SG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E18B3-E28C-5F43-8007-897F115F5D22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3427096" y="2237938"/>
            <a:ext cx="4920952" cy="95949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1093712-E971-D74E-B6CD-E555798C8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6" y="50242"/>
            <a:ext cx="3815372" cy="74887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70B34A-DB93-614B-82BC-F830CC4B6504}"/>
              </a:ext>
            </a:extLst>
          </p:cNvPr>
          <p:cNvSpPr/>
          <p:nvPr/>
        </p:nvSpPr>
        <p:spPr>
          <a:xfrm>
            <a:off x="63206" y="3057314"/>
            <a:ext cx="3363890" cy="2802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AE140F-E8AE-F249-BFDA-93CD12319570}"/>
              </a:ext>
            </a:extLst>
          </p:cNvPr>
          <p:cNvSpPr/>
          <p:nvPr/>
        </p:nvSpPr>
        <p:spPr>
          <a:xfrm>
            <a:off x="110830" y="3836820"/>
            <a:ext cx="3363890" cy="12038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23E3627-B20A-A541-82B5-47F9F9E3439D}"/>
              </a:ext>
            </a:extLst>
          </p:cNvPr>
          <p:cNvSpPr/>
          <p:nvPr/>
        </p:nvSpPr>
        <p:spPr>
          <a:xfrm>
            <a:off x="8348048" y="3328580"/>
            <a:ext cx="5960806" cy="105262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App1 and App2 EC2 Instances and also configure their equivalent Outputs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F1FCD5D-D38F-AB42-B22E-B934F44114DF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>
            <a:off x="3474720" y="3854895"/>
            <a:ext cx="4873328" cy="58383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87B0CDC-C0B6-AE46-8EF1-AF2BB8C9B97C}"/>
              </a:ext>
            </a:extLst>
          </p:cNvPr>
          <p:cNvSpPr/>
          <p:nvPr/>
        </p:nvSpPr>
        <p:spPr>
          <a:xfrm>
            <a:off x="110830" y="5791724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9E02767-9D78-4A47-B19A-E46C0A569F6D}"/>
              </a:ext>
            </a:extLst>
          </p:cNvPr>
          <p:cNvSpPr/>
          <p:nvPr/>
        </p:nvSpPr>
        <p:spPr>
          <a:xfrm>
            <a:off x="8348048" y="4511591"/>
            <a:ext cx="5960806" cy="1221974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ALB HTTP and HTTPS Listeners, App1 and 2 Target Groups, Listener Rules, Redirects </a:t>
            </a:r>
            <a:r>
              <a:rPr lang="en-US" sz="2600" dirty="0" err="1"/>
              <a:t>etc</a:t>
            </a:r>
            <a:endParaRPr lang="en-US" sz="2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1368A2-5F38-9447-8799-905E46AA7424}"/>
              </a:ext>
            </a:extLst>
          </p:cNvPr>
          <p:cNvCxnSpPr>
            <a:cxnSpLocks/>
            <a:stCxn id="23" idx="1"/>
            <a:endCxn id="22" idx="3"/>
          </p:cNvCxnSpPr>
          <p:nvPr/>
        </p:nvCxnSpPr>
        <p:spPr>
          <a:xfrm flipH="1">
            <a:off x="3474720" y="5122578"/>
            <a:ext cx="4873328" cy="81826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FE6B914-BE98-104D-A1CC-BE28E2EE5F3C}"/>
              </a:ext>
            </a:extLst>
          </p:cNvPr>
          <p:cNvSpPr/>
          <p:nvPr/>
        </p:nvSpPr>
        <p:spPr>
          <a:xfrm>
            <a:off x="158454" y="6289048"/>
            <a:ext cx="3363890" cy="2982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9D9F7E9-E0F7-904A-9F47-A2F35C841145}"/>
              </a:ext>
            </a:extLst>
          </p:cNvPr>
          <p:cNvSpPr/>
          <p:nvPr/>
        </p:nvSpPr>
        <p:spPr>
          <a:xfrm>
            <a:off x="8348048" y="5811231"/>
            <a:ext cx="5960806" cy="84182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SSL Certificate using AWS Certificate Manager Service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70F1D0-D70C-FD45-AACB-E7AEB8A28413}"/>
              </a:ext>
            </a:extLst>
          </p:cNvPr>
          <p:cNvCxnSpPr>
            <a:cxnSpLocks/>
            <a:stCxn id="28" idx="1"/>
            <a:endCxn id="27" idx="3"/>
          </p:cNvCxnSpPr>
          <p:nvPr/>
        </p:nvCxnSpPr>
        <p:spPr>
          <a:xfrm flipH="1">
            <a:off x="3522344" y="6232142"/>
            <a:ext cx="4825704" cy="206027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39860C-83EC-4945-9E70-C185B7AE76BC}"/>
              </a:ext>
            </a:extLst>
          </p:cNvPr>
          <p:cNvSpPr/>
          <p:nvPr/>
        </p:nvSpPr>
        <p:spPr>
          <a:xfrm>
            <a:off x="110830" y="6632102"/>
            <a:ext cx="3363890" cy="18236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1B0AAD-B522-C549-AB6E-E0D3E19FE026}"/>
              </a:ext>
            </a:extLst>
          </p:cNvPr>
          <p:cNvSpPr/>
          <p:nvPr/>
        </p:nvSpPr>
        <p:spPr>
          <a:xfrm>
            <a:off x="8348048" y="6784194"/>
            <a:ext cx="5960806" cy="610987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Route53 DNS Record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3902334-DE2B-3F42-9248-5D8C4876C8B1}"/>
              </a:ext>
            </a:extLst>
          </p:cNvPr>
          <p:cNvCxnSpPr>
            <a:cxnSpLocks/>
            <a:stCxn id="32" idx="1"/>
            <a:endCxn id="31" idx="3"/>
          </p:cNvCxnSpPr>
          <p:nvPr/>
        </p:nvCxnSpPr>
        <p:spPr>
          <a:xfrm flipH="1" flipV="1">
            <a:off x="3474720" y="6723286"/>
            <a:ext cx="4873328" cy="366402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F1F63C6-C1CB-6747-BF44-3A95C0BBCBF1}"/>
              </a:ext>
            </a:extLst>
          </p:cNvPr>
          <p:cNvSpPr/>
          <p:nvPr/>
        </p:nvSpPr>
        <p:spPr>
          <a:xfrm>
            <a:off x="8348048" y="1230009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App1 and App2 </a:t>
            </a:r>
            <a:r>
              <a:rPr lang="en-US" sz="2600" dirty="0" err="1"/>
              <a:t>Userdata</a:t>
            </a:r>
            <a:endParaRPr lang="en-US" sz="26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0F3064B-3AD9-5243-BAC3-B9158310A8AE}"/>
              </a:ext>
            </a:extLst>
          </p:cNvPr>
          <p:cNvCxnSpPr>
            <a:cxnSpLocks/>
            <a:stCxn id="43" idx="1"/>
            <a:endCxn id="45" idx="3"/>
          </p:cNvCxnSpPr>
          <p:nvPr/>
        </p:nvCxnSpPr>
        <p:spPr>
          <a:xfrm flipH="1" flipV="1">
            <a:off x="2194560" y="338685"/>
            <a:ext cx="6153488" cy="1179304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8259EDA-617C-D24F-9156-DF2D15F7E62C}"/>
              </a:ext>
            </a:extLst>
          </p:cNvPr>
          <p:cNvSpPr/>
          <p:nvPr/>
        </p:nvSpPr>
        <p:spPr>
          <a:xfrm>
            <a:off x="110830" y="74220"/>
            <a:ext cx="2083730" cy="5289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A01850-E624-D141-AC8F-52657C33D0B0}"/>
              </a:ext>
            </a:extLst>
          </p:cNvPr>
          <p:cNvSpPr/>
          <p:nvPr/>
        </p:nvSpPr>
        <p:spPr>
          <a:xfrm>
            <a:off x="158454" y="3543300"/>
            <a:ext cx="2939076" cy="2487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513D43B5-0EC5-5146-A3D1-18113F5EF258}"/>
              </a:ext>
            </a:extLst>
          </p:cNvPr>
          <p:cNvSpPr/>
          <p:nvPr/>
        </p:nvSpPr>
        <p:spPr>
          <a:xfrm>
            <a:off x="8348048" y="2616891"/>
            <a:ext cx="5960806" cy="575959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Route53 Hosted Zone Datasource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D542E6-CBAE-0B42-8E50-3F8D63EB2E6E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3097530" y="2904871"/>
            <a:ext cx="5250518" cy="76278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CB8378B-518E-B447-B0FD-88553B0883CF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15930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6" grpId="0" animBg="1"/>
      <p:bldP spid="18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32" grpId="0" animBg="1"/>
      <p:bldP spid="43" grpId="0" animBg="1"/>
      <p:bldP spid="45" grpId="0" animBg="1"/>
      <p:bldP spid="5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781" y="2238608"/>
            <a:ext cx="10223653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000" b="1" dirty="0">
                <a:solidFill>
                  <a:schemeClr val="accent6">
                    <a:lumMod val="75000"/>
                  </a:schemeClr>
                </a:solidFill>
              </a:rPr>
              <a:t>AWS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VPC with Web, App and DB Tiers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70C0"/>
                </a:solidFill>
              </a:rPr>
              <a:t>EC2 Instances, Bastion Host and Security Groups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C00000"/>
                </a:solidFill>
              </a:rPr>
              <a:t>Application Load Balancer 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B050"/>
                </a:solidFill>
              </a:rPr>
              <a:t>Host Header Based Routing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299" y="1991879"/>
            <a:ext cx="3941042" cy="39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27102" y="3843676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914" y="361697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6112" y="15659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17">
            <a:extLst>
              <a:ext uri="{FF2B5EF4-FFF2-40B4-BE49-F238E27FC236}">
                <a16:creationId xmlns:a16="http://schemas.microsoft.com/office/drawing/2014/main" id="{AE129AFA-2034-3745-8202-CBA4013C6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5" y="6388120"/>
            <a:ext cx="724204" cy="72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4BDB72F6-D73E-0C40-A97A-AF5D5FB67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7351040"/>
            <a:ext cx="1214556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BBCAA4-73A6-2648-A834-BB38DBC540D1}"/>
              </a:ext>
            </a:extLst>
          </p:cNvPr>
          <p:cNvSpPr/>
          <p:nvPr/>
        </p:nvSpPr>
        <p:spPr>
          <a:xfrm>
            <a:off x="1615721" y="6403136"/>
            <a:ext cx="1190682" cy="919988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58FFACCE-49EA-534A-A986-C919C73FB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957" y="728333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28" name="Graphic 18">
            <a:extLst>
              <a:ext uri="{FF2B5EF4-FFF2-40B4-BE49-F238E27FC236}">
                <a16:creationId xmlns:a16="http://schemas.microsoft.com/office/drawing/2014/main" id="{5C32422D-4A2E-2648-9F92-25D232EA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027" y="640593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12">
            <a:extLst>
              <a:ext uri="{FF2B5EF4-FFF2-40B4-BE49-F238E27FC236}">
                <a16:creationId xmlns:a16="http://schemas.microsoft.com/office/drawing/2014/main" id="{6575AB41-96B8-A24F-A62E-8E4C1B40B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007" y="7401469"/>
            <a:ext cx="152217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Security Groups</a:t>
            </a: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512D56D4-FC01-E44B-954E-712717D5B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2550" y="728952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5A7C7A6E-D78D-6F49-AE46-4B4B0F5BE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748" y="6421959"/>
            <a:ext cx="783455" cy="783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2" descr="HashiCorp Terraform">
            <a:extLst>
              <a:ext uri="{FF2B5EF4-FFF2-40B4-BE49-F238E27FC236}">
                <a16:creationId xmlns:a16="http://schemas.microsoft.com/office/drawing/2014/main" id="{E7D03ACC-1100-E746-BD9D-CC8BE5E9F0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426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Graphic 20">
            <a:extLst>
              <a:ext uri="{FF2B5EF4-FFF2-40B4-BE49-F238E27FC236}">
                <a16:creationId xmlns:a16="http://schemas.microsoft.com/office/drawing/2014/main" id="{F5247B6F-631D-0740-8909-2E5C8E1E3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86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2">
            <a:extLst>
              <a:ext uri="{FF2B5EF4-FFF2-40B4-BE49-F238E27FC236}">
                <a16:creationId xmlns:a16="http://schemas.microsoft.com/office/drawing/2014/main" id="{FE07DAC5-20FC-284F-801B-343D4EF661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5815" y="7234647"/>
            <a:ext cx="15254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Certificate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Manager (ACM)</a:t>
            </a:r>
          </a:p>
        </p:txBody>
      </p:sp>
      <p:pic>
        <p:nvPicPr>
          <p:cNvPr id="34" name="Graphic 21">
            <a:extLst>
              <a:ext uri="{FF2B5EF4-FFF2-40B4-BE49-F238E27FC236}">
                <a16:creationId xmlns:a16="http://schemas.microsoft.com/office/drawing/2014/main" id="{BB0AD0CF-B35B-5C42-94EA-F3DC86C58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51" y="647009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2">
            <a:extLst>
              <a:ext uri="{FF2B5EF4-FFF2-40B4-BE49-F238E27FC236}">
                <a16:creationId xmlns:a16="http://schemas.microsoft.com/office/drawing/2014/main" id="{43A48E7A-8C20-6646-B575-6D3E36816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086" y="7232093"/>
            <a:ext cx="15254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Route 53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B67966-DB17-3D42-A7C4-85451683C383}"/>
              </a:ext>
            </a:extLst>
          </p:cNvPr>
          <p:cNvSpPr txBox="1"/>
          <p:nvPr/>
        </p:nvSpPr>
        <p:spPr>
          <a:xfrm>
            <a:off x="-3222" y="7760669"/>
            <a:ext cx="2295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Author: </a:t>
            </a:r>
            <a:r>
              <a:rPr lang="en-US" sz="1200" dirty="0" err="1">
                <a:solidFill>
                  <a:srgbClr val="7030A0"/>
                </a:solidFill>
              </a:rPr>
              <a:t>Nho</a:t>
            </a:r>
            <a:r>
              <a:rPr lang="en-US" sz="1200" dirty="0">
                <a:solidFill>
                  <a:srgbClr val="7030A0"/>
                </a:solidFill>
              </a:rPr>
              <a:t> Luong</a:t>
            </a:r>
          </a:p>
          <a:p>
            <a:r>
              <a:rPr lang="en-US" sz="1200" dirty="0">
                <a:solidFill>
                  <a:srgbClr val="7030A0"/>
                </a:solidFill>
              </a:rPr>
              <a:t>Skill: DevOps Engineer Lead</a:t>
            </a:r>
            <a:endParaRPr lang="en-VN" sz="1200" dirty="0"/>
          </a:p>
        </p:txBody>
      </p:sp>
    </p:spTree>
    <p:extLst>
      <p:ext uri="{BB962C8B-B14F-4D97-AF65-F5344CB8AC3E}">
        <p14:creationId xmlns:p14="http://schemas.microsoft.com/office/powerpoint/2010/main" val="1575643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381649</TotalTime>
  <Words>11168</Words>
  <Application>Microsoft Macintosh PowerPoint</Application>
  <PresentationFormat>Custom</PresentationFormat>
  <Paragraphs>2899</Paragraphs>
  <Slides>158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3" baseType="lpstr">
      <vt:lpstr>Aharoni</vt:lpstr>
      <vt:lpstr>Arial</vt:lpstr>
      <vt:lpstr>Calibri</vt:lpstr>
      <vt:lpstr>Calibri Light</vt:lpstr>
      <vt:lpstr>Office Theme</vt:lpstr>
      <vt:lpstr>Terraform on AWS Cloud EC2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Terraform Fundamentals</vt:lpstr>
      <vt:lpstr>AWS VPC 3-Tier Architecture</vt:lpstr>
      <vt:lpstr>AWS VPC + EC2 Instance + Security Groups</vt:lpstr>
      <vt:lpstr>What are we going to learn ?</vt:lpstr>
      <vt:lpstr>AWS VPC + EC2 Instance + Security Groups + AWS ELB Classic Load Balancer</vt:lpstr>
      <vt:lpstr>AWS VPC + EC2 Instance + Security Groups + AWS ALB Application  Load Balancer</vt:lpstr>
      <vt:lpstr>PowerPoint Presentation</vt:lpstr>
      <vt:lpstr>PowerPoint Presentation</vt:lpstr>
      <vt:lpstr>PowerPoint Presentation</vt:lpstr>
      <vt:lpstr>PowerPoint Presentation</vt:lpstr>
      <vt:lpstr>Upgrade Terraform Modules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What is Terraform Backend ?</vt:lpstr>
      <vt:lpstr>Local State File</vt:lpstr>
      <vt:lpstr>PowerPoint Presentation</vt:lpstr>
      <vt:lpstr>Terraform Remote State Datasource</vt:lpstr>
      <vt:lpstr>PowerPoint Presentation</vt:lpstr>
      <vt:lpstr>PowerPoint Presentation</vt:lpstr>
      <vt:lpstr>PowerPoint Presentation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PowerPoint Presentation</vt:lpstr>
      <vt:lpstr>AWS VPC + EC2 Instance + Security Groups + AWS ELB Classic Load Balancer</vt:lpstr>
      <vt:lpstr>What are we going to learn ?</vt:lpstr>
      <vt:lpstr>PowerPoint Presentation</vt:lpstr>
      <vt:lpstr>AWS VPC + EC2 Instance + Security Groups + AWS ALB Application  Load Balancer</vt:lpstr>
      <vt:lpstr>What are we going to learn ?</vt:lpstr>
      <vt:lpstr>PowerPoint Presentation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AWS ACM Certificate Limit Issue</vt:lpstr>
      <vt:lpstr>PowerPoint Presentation</vt:lpstr>
      <vt:lpstr>PowerPoint Presentation</vt:lpstr>
      <vt:lpstr>What are we going to learn ?</vt:lpstr>
      <vt:lpstr>PowerPoint Presentation</vt:lpstr>
      <vt:lpstr>PowerPoint Presentation</vt:lpstr>
      <vt:lpstr>What are we going to learn ?</vt:lpstr>
      <vt:lpstr>What are we going to learn ?</vt:lpstr>
      <vt:lpstr>Upgrade Terraform Modules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AWS Autoscaling Launch Templates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 Terraform Modules Locally </vt:lpstr>
      <vt:lpstr>PowerPoint Presentation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PowerPoint Presentation</vt:lpstr>
      <vt:lpstr>Terraform Backends</vt:lpstr>
      <vt:lpstr>Terraform Backends</vt:lpstr>
      <vt:lpstr>Terraform Backends</vt:lpstr>
      <vt:lpstr>PowerPoint Presentation</vt:lpstr>
      <vt:lpstr>Terraform Commands – State Perspective</vt:lpstr>
      <vt:lpstr>PowerPoint Presentation</vt:lpstr>
      <vt:lpstr>Terraform Remote State Datasource</vt:lpstr>
      <vt:lpstr>PowerPoint Presentation</vt:lpstr>
      <vt:lpstr>PowerPoint Presentation</vt:lpstr>
      <vt:lpstr>Project-1: Terraform Backend</vt:lpstr>
      <vt:lpstr>PowerPoint Presentation</vt:lpstr>
      <vt:lpstr>Project-2: Terraform Remote State Datasource</vt:lpstr>
      <vt:lpstr>Project-2: Terraform Backend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Terraform Modules upgraded to Latest Version</vt:lpstr>
      <vt:lpstr>Thank You</vt:lpstr>
    </vt:vector>
  </TitlesOfParts>
  <Manager/>
  <Company>DevOps</Company>
  <LinksUpToDate>false</LinksUpToDate>
  <SharedDoc>false</SharedDoc>
  <HyperlinkBase>https://ko-fi.com/nholuong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on AWS Cloud EC2</dc:title>
  <dc:subject>AWS Cloud EC2</dc:subject>
  <dc:creator>Nho Luong</dc:creator>
  <cp:keywords/>
  <dc:description> 🇻🇳Vietnam Timeless Charm, 🥰Enjoy Every Moment , 😜Good Vibes Only</dc:description>
  <cp:lastModifiedBy>Microsoft Office User</cp:lastModifiedBy>
  <cp:revision>1166</cp:revision>
  <dcterms:created xsi:type="dcterms:W3CDTF">2019-11-12T03:20:49Z</dcterms:created>
  <dcterms:modified xsi:type="dcterms:W3CDTF">2024-11-07T09:56:28Z</dcterms:modified>
  <cp:category/>
</cp:coreProperties>
</file>